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57" r:id="rId3"/>
    <p:sldId id="258" r:id="rId4"/>
    <p:sldId id="259" r:id="rId5"/>
    <p:sldId id="262" r:id="rId6"/>
    <p:sldId id="298" r:id="rId7"/>
    <p:sldId id="299" r:id="rId8"/>
    <p:sldId id="263" r:id="rId9"/>
    <p:sldId id="293" r:id="rId10"/>
    <p:sldId id="294" r:id="rId11"/>
    <p:sldId id="295" r:id="rId12"/>
    <p:sldId id="305" r:id="rId13"/>
    <p:sldId id="264" r:id="rId14"/>
    <p:sldId id="265" r:id="rId15"/>
    <p:sldId id="260" r:id="rId16"/>
    <p:sldId id="266" r:id="rId17"/>
    <p:sldId id="268" r:id="rId18"/>
    <p:sldId id="275" r:id="rId19"/>
    <p:sldId id="271" r:id="rId20"/>
    <p:sldId id="289" r:id="rId21"/>
    <p:sldId id="272" r:id="rId22"/>
    <p:sldId id="290" r:id="rId23"/>
    <p:sldId id="274" r:id="rId24"/>
    <p:sldId id="280" r:id="rId25"/>
    <p:sldId id="282" r:id="rId26"/>
    <p:sldId id="283" r:id="rId27"/>
    <p:sldId id="281" r:id="rId28"/>
    <p:sldId id="279" r:id="rId29"/>
    <p:sldId id="277" r:id="rId30"/>
    <p:sldId id="302" r:id="rId31"/>
    <p:sldId id="301" r:id="rId32"/>
    <p:sldId id="284" r:id="rId33"/>
    <p:sldId id="285" r:id="rId34"/>
    <p:sldId id="286" r:id="rId35"/>
    <p:sldId id="291" r:id="rId36"/>
    <p:sldId id="288" r:id="rId37"/>
    <p:sldId id="303" r:id="rId38"/>
    <p:sldId id="304" r:id="rId39"/>
    <p:sldId id="306" r:id="rId4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374B"/>
    <a:srgbClr val="FAFAFA"/>
    <a:srgbClr val="17A9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8367" autoAdjust="0"/>
  </p:normalViewPr>
  <p:slideViewPr>
    <p:cSldViewPr snapToGrid="0">
      <p:cViewPr varScale="1">
        <p:scale>
          <a:sx n="101" d="100"/>
          <a:sy n="101" d="100"/>
        </p:scale>
        <p:origin x="936"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5AFFFB-B025-46D1-8DA5-2E9825671253}" type="datetimeFigureOut">
              <a:rPr lang="pt-BR" smtClean="0"/>
              <a:t>15/06/2019</a:t>
            </a:fld>
            <a:endParaRPr lang="pt-B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79ACF2-273F-421A-822F-6285208BE695}" type="slidenum">
              <a:rPr lang="pt-BR" smtClean="0"/>
              <a:t>‹#›</a:t>
            </a:fld>
            <a:endParaRPr lang="pt-BR"/>
          </a:p>
        </p:txBody>
      </p:sp>
    </p:spTree>
    <p:extLst>
      <p:ext uri="{BB962C8B-B14F-4D97-AF65-F5344CB8AC3E}">
        <p14:creationId xmlns:p14="http://schemas.microsoft.com/office/powerpoint/2010/main" val="355949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O contexto no momento eram quem existiam 22 sistemas em 5 empresas que possuíam lógicas replicadas de pagamento, tanto lógicas de negócio quanto lógicas de integração com cada provedor de pagamento em cada sistema destes. Porém existiam lógicas que deveriam estar iguais estavam diferentes, gerando assim erros e um custo bastante alto para manutenção, além das lógicas de integrações serem bastante complexas para implementar e gerenciar.</a:t>
            </a:r>
          </a:p>
          <a:p>
            <a:r>
              <a:rPr lang="pt-BR" dirty="0"/>
              <a:t>Este modelo era algo que complicava bastante realizar melhorias e extensões nas aplicações. </a:t>
            </a:r>
          </a:p>
        </p:txBody>
      </p:sp>
      <p:sp>
        <p:nvSpPr>
          <p:cNvPr id="4" name="Slide Number Placeholder 3"/>
          <p:cNvSpPr>
            <a:spLocks noGrp="1"/>
          </p:cNvSpPr>
          <p:nvPr>
            <p:ph type="sldNum" sz="quarter" idx="5"/>
          </p:nvPr>
        </p:nvSpPr>
        <p:spPr/>
        <p:txBody>
          <a:bodyPr/>
          <a:lstStyle/>
          <a:p>
            <a:fld id="{5379ACF2-273F-421A-822F-6285208BE695}" type="slidenum">
              <a:rPr lang="pt-BR" smtClean="0"/>
              <a:t>5</a:t>
            </a:fld>
            <a:endParaRPr lang="pt-BR"/>
          </a:p>
        </p:txBody>
      </p:sp>
    </p:spTree>
    <p:extLst>
      <p:ext uri="{BB962C8B-B14F-4D97-AF65-F5344CB8AC3E}">
        <p14:creationId xmlns:p14="http://schemas.microsoft.com/office/powerpoint/2010/main" val="2495220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O contexto no momento eram quem existiam 22 sistemas em 5 empresas que possuíam lógicas replicadas de pagamento, tanto lógicas de negócio quanto lógicas de integração com cada provedor de pagamento em cada sistema destes. Porém existiam lógicas que deveriam estar iguais estavam diferentes, gerando assim erros e um custo bastante alto para manutenção, além das lógicas de integrações serem bastante complexas para implementar e gerenciar.</a:t>
            </a:r>
          </a:p>
          <a:p>
            <a:r>
              <a:rPr lang="pt-BR" dirty="0"/>
              <a:t>Este modelo era algo que complicava bastante realizar melhorias e extensões nas aplicações. </a:t>
            </a:r>
          </a:p>
        </p:txBody>
      </p:sp>
      <p:sp>
        <p:nvSpPr>
          <p:cNvPr id="4" name="Slide Number Placeholder 3"/>
          <p:cNvSpPr>
            <a:spLocks noGrp="1"/>
          </p:cNvSpPr>
          <p:nvPr>
            <p:ph type="sldNum" sz="quarter" idx="5"/>
          </p:nvPr>
        </p:nvSpPr>
        <p:spPr/>
        <p:txBody>
          <a:bodyPr/>
          <a:lstStyle/>
          <a:p>
            <a:fld id="{5379ACF2-273F-421A-822F-6285208BE695}" type="slidenum">
              <a:rPr lang="pt-BR" smtClean="0"/>
              <a:t>6</a:t>
            </a:fld>
            <a:endParaRPr lang="pt-BR"/>
          </a:p>
        </p:txBody>
      </p:sp>
    </p:spTree>
    <p:extLst>
      <p:ext uri="{BB962C8B-B14F-4D97-AF65-F5344CB8AC3E}">
        <p14:creationId xmlns:p14="http://schemas.microsoft.com/office/powerpoint/2010/main" val="3310292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O contexto no momento eram quem existiam 22 sistemas em 5 empresas que possuíam lógicas replicadas de pagamento, tanto lógicas de negócio quanto lógicas de integração com cada provedor de pagamento em cada sistema destes. Porém existiam lógicas que deveriam estar iguais estavam diferentes, gerando assim erros e um custo bastante alto para manutenção, além das lógicas de integrações serem bastante complexas para implementar e gerenciar.</a:t>
            </a:r>
          </a:p>
          <a:p>
            <a:r>
              <a:rPr lang="pt-BR" dirty="0"/>
              <a:t>Este modelo era algo que complicava bastante realizar melhorias e extensões nas aplicações. </a:t>
            </a:r>
          </a:p>
        </p:txBody>
      </p:sp>
      <p:sp>
        <p:nvSpPr>
          <p:cNvPr id="4" name="Slide Number Placeholder 3"/>
          <p:cNvSpPr>
            <a:spLocks noGrp="1"/>
          </p:cNvSpPr>
          <p:nvPr>
            <p:ph type="sldNum" sz="quarter" idx="5"/>
          </p:nvPr>
        </p:nvSpPr>
        <p:spPr/>
        <p:txBody>
          <a:bodyPr/>
          <a:lstStyle/>
          <a:p>
            <a:fld id="{5379ACF2-273F-421A-822F-6285208BE695}" type="slidenum">
              <a:rPr lang="pt-BR" smtClean="0"/>
              <a:t>7</a:t>
            </a:fld>
            <a:endParaRPr lang="pt-BR"/>
          </a:p>
        </p:txBody>
      </p:sp>
    </p:spTree>
    <p:extLst>
      <p:ext uri="{BB962C8B-B14F-4D97-AF65-F5344CB8AC3E}">
        <p14:creationId xmlns:p14="http://schemas.microsoft.com/office/powerpoint/2010/main" val="3610757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As necessidades neste momento, dado o mundo moderno onde a cada dia com as novas </a:t>
            </a:r>
            <a:r>
              <a:rPr lang="pt-BR" dirty="0" err="1"/>
              <a:t>fintechs</a:t>
            </a:r>
            <a:r>
              <a:rPr lang="pt-BR" dirty="0"/>
              <a:t> surgem novos modelos de pagamento, tais como:</a:t>
            </a:r>
          </a:p>
          <a:p>
            <a:pPr marL="171450" indent="-171450">
              <a:buFont typeface="Arial" panose="020B0604020202020204" pitchFamily="34" charset="0"/>
              <a:buChar char="•"/>
            </a:pPr>
            <a:r>
              <a:rPr lang="pt-BR" dirty="0"/>
              <a:t>Pagamento por milhas</a:t>
            </a:r>
          </a:p>
          <a:p>
            <a:pPr marL="171450" indent="-171450">
              <a:buFont typeface="Arial" panose="020B0604020202020204" pitchFamily="34" charset="0"/>
              <a:buChar char="•"/>
            </a:pPr>
            <a:r>
              <a:rPr lang="pt-BR" dirty="0"/>
              <a:t>Pagamento em uma modalidade e-</a:t>
            </a:r>
            <a:r>
              <a:rPr lang="pt-BR" dirty="0" err="1"/>
              <a:t>comerce</a:t>
            </a:r>
            <a:r>
              <a:rPr lang="pt-BR" dirty="0"/>
              <a:t> não presencial</a:t>
            </a:r>
          </a:p>
          <a:p>
            <a:pPr marL="171450" indent="-171450">
              <a:buFont typeface="Arial" panose="020B0604020202020204" pitchFamily="34" charset="0"/>
              <a:buChar char="•"/>
            </a:pPr>
            <a:r>
              <a:rPr lang="pt-BR" dirty="0"/>
              <a:t>Pagamento por boletos</a:t>
            </a:r>
          </a:p>
          <a:p>
            <a:pPr marL="171450" indent="-171450">
              <a:buFont typeface="Arial" panose="020B0604020202020204" pitchFamily="34" charset="0"/>
              <a:buChar char="•"/>
            </a:pPr>
            <a:r>
              <a:rPr lang="pt-BR" dirty="0"/>
              <a:t>Pagamento em mais de um meio de pagamento</a:t>
            </a:r>
          </a:p>
          <a:p>
            <a:pPr marL="171450" indent="-171450">
              <a:buFont typeface="Arial" panose="020B0604020202020204" pitchFamily="34" charset="0"/>
              <a:buChar char="•"/>
            </a:pPr>
            <a:r>
              <a:rPr lang="pt-BR" dirty="0"/>
              <a:t>Pagamento via cartão de crédito, cartão virtual, cartão de débito</a:t>
            </a:r>
          </a:p>
          <a:p>
            <a:pPr marL="0" indent="0">
              <a:buFont typeface="Arial" panose="020B0604020202020204" pitchFamily="34" charset="0"/>
              <a:buNone/>
            </a:pPr>
            <a:endParaRPr lang="pt-BR" dirty="0"/>
          </a:p>
          <a:p>
            <a:pPr marL="0" indent="0">
              <a:buFont typeface="Arial" panose="020B0604020202020204" pitchFamily="34" charset="0"/>
              <a:buNone/>
            </a:pPr>
            <a:r>
              <a:rPr lang="pt-BR" dirty="0"/>
              <a:t>É que os sistemas possam utilizar de forma rápida, segura e fácil este novos meios de pagamento, trazendo assim uma grande flexibilização para a área de negócio.</a:t>
            </a:r>
          </a:p>
          <a:p>
            <a:pPr marL="171450" indent="-171450">
              <a:buFont typeface="Arial" panose="020B0604020202020204" pitchFamily="34" charset="0"/>
              <a:buChar char="•"/>
            </a:pPr>
            <a:endParaRPr lang="pt-BR" dirty="0"/>
          </a:p>
          <a:p>
            <a:pPr marL="0" indent="0">
              <a:buFont typeface="Arial" panose="020B0604020202020204" pitchFamily="34" charset="0"/>
              <a:buNone/>
            </a:pPr>
            <a:r>
              <a:rPr lang="pt-BR" dirty="0"/>
              <a:t>Dado o modelo de negócio de aluguel de carro possuir cobranças pós locação, como cobranças de multas, cobranças de avarias, faz com que a Localiza tenha armazenar dados do cartão de crédito do cliente, e para isto, faz-se necessário a adequação dos sistemas em </a:t>
            </a:r>
            <a:r>
              <a:rPr lang="pt-BR" dirty="0" err="1"/>
              <a:t>compliance</a:t>
            </a:r>
            <a:r>
              <a:rPr lang="pt-BR" dirty="0"/>
              <a:t> com o PCI-DSS (</a:t>
            </a:r>
            <a:r>
              <a:rPr lang="pt-BR" sz="1200" b="0" i="0" kern="1200" dirty="0" err="1">
                <a:solidFill>
                  <a:schemeClr val="tx1"/>
                </a:solidFill>
                <a:effectLst/>
                <a:latin typeface="+mn-lt"/>
                <a:ea typeface="+mn-ea"/>
                <a:cs typeface="+mn-cs"/>
              </a:rPr>
              <a:t>Payment</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Card</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Industry</a:t>
            </a:r>
            <a:r>
              <a:rPr lang="pt-BR" sz="1200" b="0" i="0" kern="1200" dirty="0">
                <a:solidFill>
                  <a:schemeClr val="tx1"/>
                </a:solidFill>
                <a:effectLst/>
                <a:latin typeface="+mn-lt"/>
                <a:ea typeface="+mn-ea"/>
                <a:cs typeface="+mn-cs"/>
              </a:rPr>
              <a:t>). Estar em </a:t>
            </a:r>
            <a:r>
              <a:rPr lang="pt-BR" sz="1200" b="0" i="0" kern="1200" dirty="0" err="1">
                <a:solidFill>
                  <a:schemeClr val="tx1"/>
                </a:solidFill>
                <a:effectLst/>
                <a:latin typeface="+mn-lt"/>
                <a:ea typeface="+mn-ea"/>
                <a:cs typeface="+mn-cs"/>
              </a:rPr>
              <a:t>compliance</a:t>
            </a:r>
            <a:r>
              <a:rPr lang="pt-BR" sz="1200" b="0" i="0" kern="1200" dirty="0">
                <a:solidFill>
                  <a:schemeClr val="tx1"/>
                </a:solidFill>
                <a:effectLst/>
                <a:latin typeface="+mn-lt"/>
                <a:ea typeface="+mn-ea"/>
                <a:cs typeface="+mn-cs"/>
              </a:rPr>
              <a:t> com o PCI exige que todos os sistemas que toquem em dados sensíveis como o número do cartão, seja auditado e controlado as suas evoluções de forma bem criteriosa, ou seja, todos os sistemas que tocam nestes dados sofrem auditorias, aumentando assim o tempo para que estes sistemas sejam publicados, aumentando o lead time de entrega.</a:t>
            </a:r>
          </a:p>
          <a:p>
            <a:pPr marL="0" indent="0">
              <a:buFont typeface="Arial" panose="020B0604020202020204" pitchFamily="34" charset="0"/>
              <a:buNone/>
            </a:pPr>
            <a:endParaRPr lang="pt-BR" sz="1200" b="0" i="0" kern="1200" dirty="0">
              <a:solidFill>
                <a:schemeClr val="tx1"/>
              </a:solidFill>
              <a:effectLst/>
              <a:latin typeface="+mn-lt"/>
              <a:ea typeface="+mn-ea"/>
              <a:cs typeface="+mn-cs"/>
            </a:endParaRPr>
          </a:p>
          <a:p>
            <a:pPr marL="0" indent="0">
              <a:buFont typeface="Arial" panose="020B0604020202020204" pitchFamily="34" charset="0"/>
              <a:buNone/>
            </a:pPr>
            <a:r>
              <a:rPr lang="pt-BR" sz="1200" b="0" i="0" kern="1200" dirty="0">
                <a:solidFill>
                  <a:schemeClr val="tx1"/>
                </a:solidFill>
                <a:effectLst/>
                <a:latin typeface="+mn-lt"/>
                <a:ea typeface="+mn-ea"/>
                <a:cs typeface="+mn-cs"/>
              </a:rPr>
              <a:t>Além destas necessidades, era de extrema importância reduzir a complexidade das integrações e reduzir a duplicidade de código.</a:t>
            </a:r>
          </a:p>
        </p:txBody>
      </p:sp>
      <p:sp>
        <p:nvSpPr>
          <p:cNvPr id="4" name="Slide Number Placeholder 3"/>
          <p:cNvSpPr>
            <a:spLocks noGrp="1"/>
          </p:cNvSpPr>
          <p:nvPr>
            <p:ph type="sldNum" sz="quarter" idx="5"/>
          </p:nvPr>
        </p:nvSpPr>
        <p:spPr/>
        <p:txBody>
          <a:bodyPr/>
          <a:lstStyle/>
          <a:p>
            <a:fld id="{5379ACF2-273F-421A-822F-6285208BE695}" type="slidenum">
              <a:rPr lang="pt-BR" smtClean="0"/>
              <a:t>8</a:t>
            </a:fld>
            <a:endParaRPr lang="pt-BR"/>
          </a:p>
        </p:txBody>
      </p:sp>
    </p:spTree>
    <p:extLst>
      <p:ext uri="{BB962C8B-B14F-4D97-AF65-F5344CB8AC3E}">
        <p14:creationId xmlns:p14="http://schemas.microsoft.com/office/powerpoint/2010/main" val="1244615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As necessidades neste momento, dado o mundo moderno onde a cada dia com as novas </a:t>
            </a:r>
            <a:r>
              <a:rPr lang="pt-BR" dirty="0" err="1"/>
              <a:t>fintechs</a:t>
            </a:r>
            <a:r>
              <a:rPr lang="pt-BR" dirty="0"/>
              <a:t> surgem novos modelos de pagamento, tais como:</a:t>
            </a:r>
          </a:p>
          <a:p>
            <a:pPr marL="171450" indent="-171450">
              <a:buFont typeface="Arial" panose="020B0604020202020204" pitchFamily="34" charset="0"/>
              <a:buChar char="•"/>
            </a:pPr>
            <a:r>
              <a:rPr lang="pt-BR" dirty="0"/>
              <a:t>Pagamento por milhas</a:t>
            </a:r>
          </a:p>
          <a:p>
            <a:pPr marL="171450" indent="-171450">
              <a:buFont typeface="Arial" panose="020B0604020202020204" pitchFamily="34" charset="0"/>
              <a:buChar char="•"/>
            </a:pPr>
            <a:r>
              <a:rPr lang="pt-BR" dirty="0"/>
              <a:t>Pagamento em uma modalidade e-</a:t>
            </a:r>
            <a:r>
              <a:rPr lang="pt-BR" dirty="0" err="1"/>
              <a:t>comerce</a:t>
            </a:r>
            <a:r>
              <a:rPr lang="pt-BR" dirty="0"/>
              <a:t> não presencial</a:t>
            </a:r>
          </a:p>
          <a:p>
            <a:pPr marL="171450" indent="-171450">
              <a:buFont typeface="Arial" panose="020B0604020202020204" pitchFamily="34" charset="0"/>
              <a:buChar char="•"/>
            </a:pPr>
            <a:r>
              <a:rPr lang="pt-BR" dirty="0"/>
              <a:t>Pagamento por boletos</a:t>
            </a:r>
          </a:p>
          <a:p>
            <a:pPr marL="171450" indent="-171450">
              <a:buFont typeface="Arial" panose="020B0604020202020204" pitchFamily="34" charset="0"/>
              <a:buChar char="•"/>
            </a:pPr>
            <a:r>
              <a:rPr lang="pt-BR" dirty="0"/>
              <a:t>Pagamento em mais de um meio de pagamento</a:t>
            </a:r>
          </a:p>
          <a:p>
            <a:pPr marL="171450" indent="-171450">
              <a:buFont typeface="Arial" panose="020B0604020202020204" pitchFamily="34" charset="0"/>
              <a:buChar char="•"/>
            </a:pPr>
            <a:r>
              <a:rPr lang="pt-BR" dirty="0"/>
              <a:t>Pagamento via cartão de crédito, cartão virtual, cartão de débito</a:t>
            </a:r>
          </a:p>
          <a:p>
            <a:pPr marL="0" indent="0">
              <a:buFont typeface="Arial" panose="020B0604020202020204" pitchFamily="34" charset="0"/>
              <a:buNone/>
            </a:pPr>
            <a:endParaRPr lang="pt-BR" dirty="0"/>
          </a:p>
          <a:p>
            <a:pPr marL="0" indent="0">
              <a:buFont typeface="Arial" panose="020B0604020202020204" pitchFamily="34" charset="0"/>
              <a:buNone/>
            </a:pPr>
            <a:r>
              <a:rPr lang="pt-BR" dirty="0"/>
              <a:t>É que os sistemas possam utilizar de forma rápida, segura e fácil este novos meios de pagamento, trazendo assim uma grande flexibilização para a área de negócio.</a:t>
            </a:r>
          </a:p>
          <a:p>
            <a:pPr marL="171450" indent="-171450">
              <a:buFont typeface="Arial" panose="020B0604020202020204" pitchFamily="34" charset="0"/>
              <a:buChar char="•"/>
            </a:pPr>
            <a:endParaRPr lang="pt-BR" dirty="0"/>
          </a:p>
          <a:p>
            <a:pPr marL="0" indent="0">
              <a:buFont typeface="Arial" panose="020B0604020202020204" pitchFamily="34" charset="0"/>
              <a:buNone/>
            </a:pPr>
            <a:r>
              <a:rPr lang="pt-BR" dirty="0"/>
              <a:t>Dado o modelo de negócio de aluguel de carro possuir cobranças pós locação, como cobranças de multas, cobranças de avarias, faz com que a Localiza tenha armazenar dados do cartão de crédito do cliente, e para isto, faz-se necessário a adequação dos sistemas em </a:t>
            </a:r>
            <a:r>
              <a:rPr lang="pt-BR" dirty="0" err="1"/>
              <a:t>compliance</a:t>
            </a:r>
            <a:r>
              <a:rPr lang="pt-BR" dirty="0"/>
              <a:t> com o PCI-DSS (</a:t>
            </a:r>
            <a:r>
              <a:rPr lang="pt-BR" sz="1200" b="0" i="0" kern="1200" dirty="0" err="1">
                <a:solidFill>
                  <a:schemeClr val="tx1"/>
                </a:solidFill>
                <a:effectLst/>
                <a:latin typeface="+mn-lt"/>
                <a:ea typeface="+mn-ea"/>
                <a:cs typeface="+mn-cs"/>
              </a:rPr>
              <a:t>Payment</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Card</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Industry</a:t>
            </a:r>
            <a:r>
              <a:rPr lang="pt-BR" sz="1200" b="0" i="0" kern="1200" dirty="0">
                <a:solidFill>
                  <a:schemeClr val="tx1"/>
                </a:solidFill>
                <a:effectLst/>
                <a:latin typeface="+mn-lt"/>
                <a:ea typeface="+mn-ea"/>
                <a:cs typeface="+mn-cs"/>
              </a:rPr>
              <a:t>). Estar em </a:t>
            </a:r>
            <a:r>
              <a:rPr lang="pt-BR" sz="1200" b="0" i="0" kern="1200" dirty="0" err="1">
                <a:solidFill>
                  <a:schemeClr val="tx1"/>
                </a:solidFill>
                <a:effectLst/>
                <a:latin typeface="+mn-lt"/>
                <a:ea typeface="+mn-ea"/>
                <a:cs typeface="+mn-cs"/>
              </a:rPr>
              <a:t>compliance</a:t>
            </a:r>
            <a:r>
              <a:rPr lang="pt-BR" sz="1200" b="0" i="0" kern="1200" dirty="0">
                <a:solidFill>
                  <a:schemeClr val="tx1"/>
                </a:solidFill>
                <a:effectLst/>
                <a:latin typeface="+mn-lt"/>
                <a:ea typeface="+mn-ea"/>
                <a:cs typeface="+mn-cs"/>
              </a:rPr>
              <a:t> com o PCI exige que todos os sistemas que toquem em dados sensíveis como o número do cartão, seja auditado e controlado as suas evoluções de forma bem criteriosa, ou seja, todos os sistemas que tocam nestes dados sofrem auditorias, aumentando assim o tempo para que estes sistemas sejam publicados, aumentando o lead time de entrega.</a:t>
            </a:r>
          </a:p>
          <a:p>
            <a:pPr marL="0" indent="0">
              <a:buFont typeface="Arial" panose="020B0604020202020204" pitchFamily="34" charset="0"/>
              <a:buNone/>
            </a:pPr>
            <a:endParaRPr lang="pt-BR" sz="1200" b="0" i="0" kern="1200" dirty="0">
              <a:solidFill>
                <a:schemeClr val="tx1"/>
              </a:solidFill>
              <a:effectLst/>
              <a:latin typeface="+mn-lt"/>
              <a:ea typeface="+mn-ea"/>
              <a:cs typeface="+mn-cs"/>
            </a:endParaRPr>
          </a:p>
          <a:p>
            <a:pPr marL="0" indent="0">
              <a:buFont typeface="Arial" panose="020B0604020202020204" pitchFamily="34" charset="0"/>
              <a:buNone/>
            </a:pPr>
            <a:r>
              <a:rPr lang="pt-BR" sz="1200" b="0" i="0" kern="1200" dirty="0">
                <a:solidFill>
                  <a:schemeClr val="tx1"/>
                </a:solidFill>
                <a:effectLst/>
                <a:latin typeface="+mn-lt"/>
                <a:ea typeface="+mn-ea"/>
                <a:cs typeface="+mn-cs"/>
              </a:rPr>
              <a:t>Além destas necessidades, era de extrema importância reduzir a complexidade das integrações e reduzir a duplicidade de código.</a:t>
            </a:r>
          </a:p>
        </p:txBody>
      </p:sp>
      <p:sp>
        <p:nvSpPr>
          <p:cNvPr id="4" name="Slide Number Placeholder 3"/>
          <p:cNvSpPr>
            <a:spLocks noGrp="1"/>
          </p:cNvSpPr>
          <p:nvPr>
            <p:ph type="sldNum" sz="quarter" idx="5"/>
          </p:nvPr>
        </p:nvSpPr>
        <p:spPr/>
        <p:txBody>
          <a:bodyPr/>
          <a:lstStyle/>
          <a:p>
            <a:fld id="{5379ACF2-273F-421A-822F-6285208BE695}" type="slidenum">
              <a:rPr lang="pt-BR" smtClean="0"/>
              <a:t>9</a:t>
            </a:fld>
            <a:endParaRPr lang="pt-BR"/>
          </a:p>
        </p:txBody>
      </p:sp>
    </p:spTree>
    <p:extLst>
      <p:ext uri="{BB962C8B-B14F-4D97-AF65-F5344CB8AC3E}">
        <p14:creationId xmlns:p14="http://schemas.microsoft.com/office/powerpoint/2010/main" val="480807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As necessidades neste momento, dado o mundo moderno onde a cada dia com as novas </a:t>
            </a:r>
            <a:r>
              <a:rPr lang="pt-BR" dirty="0" err="1"/>
              <a:t>fintechs</a:t>
            </a:r>
            <a:r>
              <a:rPr lang="pt-BR" dirty="0"/>
              <a:t> surgem novos modelos de pagamento, tais como:</a:t>
            </a:r>
          </a:p>
          <a:p>
            <a:pPr marL="171450" indent="-171450">
              <a:buFont typeface="Arial" panose="020B0604020202020204" pitchFamily="34" charset="0"/>
              <a:buChar char="•"/>
            </a:pPr>
            <a:r>
              <a:rPr lang="pt-BR" dirty="0"/>
              <a:t>Pagamento por milhas</a:t>
            </a:r>
          </a:p>
          <a:p>
            <a:pPr marL="171450" indent="-171450">
              <a:buFont typeface="Arial" panose="020B0604020202020204" pitchFamily="34" charset="0"/>
              <a:buChar char="•"/>
            </a:pPr>
            <a:r>
              <a:rPr lang="pt-BR" dirty="0"/>
              <a:t>Pagamento em uma modalidade e-</a:t>
            </a:r>
            <a:r>
              <a:rPr lang="pt-BR" dirty="0" err="1"/>
              <a:t>comerce</a:t>
            </a:r>
            <a:r>
              <a:rPr lang="pt-BR" dirty="0"/>
              <a:t> não presencial</a:t>
            </a:r>
          </a:p>
          <a:p>
            <a:pPr marL="171450" indent="-171450">
              <a:buFont typeface="Arial" panose="020B0604020202020204" pitchFamily="34" charset="0"/>
              <a:buChar char="•"/>
            </a:pPr>
            <a:r>
              <a:rPr lang="pt-BR" dirty="0"/>
              <a:t>Pagamento por boletos</a:t>
            </a:r>
          </a:p>
          <a:p>
            <a:pPr marL="171450" indent="-171450">
              <a:buFont typeface="Arial" panose="020B0604020202020204" pitchFamily="34" charset="0"/>
              <a:buChar char="•"/>
            </a:pPr>
            <a:r>
              <a:rPr lang="pt-BR" dirty="0"/>
              <a:t>Pagamento em mais de um meio de pagamento</a:t>
            </a:r>
          </a:p>
          <a:p>
            <a:pPr marL="171450" indent="-171450">
              <a:buFont typeface="Arial" panose="020B0604020202020204" pitchFamily="34" charset="0"/>
              <a:buChar char="•"/>
            </a:pPr>
            <a:r>
              <a:rPr lang="pt-BR" dirty="0"/>
              <a:t>Pagamento via cartão de crédito, cartão virtual, cartão de débito</a:t>
            </a:r>
          </a:p>
          <a:p>
            <a:pPr marL="0" indent="0">
              <a:buFont typeface="Arial" panose="020B0604020202020204" pitchFamily="34" charset="0"/>
              <a:buNone/>
            </a:pPr>
            <a:endParaRPr lang="pt-BR" dirty="0"/>
          </a:p>
          <a:p>
            <a:pPr marL="0" indent="0">
              <a:buFont typeface="Arial" panose="020B0604020202020204" pitchFamily="34" charset="0"/>
              <a:buNone/>
            </a:pPr>
            <a:r>
              <a:rPr lang="pt-BR" dirty="0"/>
              <a:t>É que os sistemas possam utilizar de forma rápida, segura e fácil este novos meios de pagamento, trazendo assim uma grande flexibilização para a área de negócio.</a:t>
            </a:r>
          </a:p>
          <a:p>
            <a:pPr marL="171450" indent="-171450">
              <a:buFont typeface="Arial" panose="020B0604020202020204" pitchFamily="34" charset="0"/>
              <a:buChar char="•"/>
            </a:pPr>
            <a:endParaRPr lang="pt-BR" dirty="0"/>
          </a:p>
          <a:p>
            <a:pPr marL="0" indent="0">
              <a:buFont typeface="Arial" panose="020B0604020202020204" pitchFamily="34" charset="0"/>
              <a:buNone/>
            </a:pPr>
            <a:r>
              <a:rPr lang="pt-BR" dirty="0"/>
              <a:t>Dado o modelo de negócio de aluguel de carro possuir cobranças pós locação, como cobranças de multas, cobranças de avarias, faz com que a Localiza tenha armazenar dados do cartão de crédito do cliente, e para isto, faz-se necessário a adequação dos sistemas em </a:t>
            </a:r>
            <a:r>
              <a:rPr lang="pt-BR" dirty="0" err="1"/>
              <a:t>compliance</a:t>
            </a:r>
            <a:r>
              <a:rPr lang="pt-BR" dirty="0"/>
              <a:t> com o PCI-DSS (</a:t>
            </a:r>
            <a:r>
              <a:rPr lang="pt-BR" sz="1200" b="0" i="0" kern="1200" dirty="0" err="1">
                <a:solidFill>
                  <a:schemeClr val="tx1"/>
                </a:solidFill>
                <a:effectLst/>
                <a:latin typeface="+mn-lt"/>
                <a:ea typeface="+mn-ea"/>
                <a:cs typeface="+mn-cs"/>
              </a:rPr>
              <a:t>Payment</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Card</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Industry</a:t>
            </a:r>
            <a:r>
              <a:rPr lang="pt-BR" sz="1200" b="0" i="0" kern="1200" dirty="0">
                <a:solidFill>
                  <a:schemeClr val="tx1"/>
                </a:solidFill>
                <a:effectLst/>
                <a:latin typeface="+mn-lt"/>
                <a:ea typeface="+mn-ea"/>
                <a:cs typeface="+mn-cs"/>
              </a:rPr>
              <a:t>). Estar em </a:t>
            </a:r>
            <a:r>
              <a:rPr lang="pt-BR" sz="1200" b="0" i="0" kern="1200" dirty="0" err="1">
                <a:solidFill>
                  <a:schemeClr val="tx1"/>
                </a:solidFill>
                <a:effectLst/>
                <a:latin typeface="+mn-lt"/>
                <a:ea typeface="+mn-ea"/>
                <a:cs typeface="+mn-cs"/>
              </a:rPr>
              <a:t>compliance</a:t>
            </a:r>
            <a:r>
              <a:rPr lang="pt-BR" sz="1200" b="0" i="0" kern="1200" dirty="0">
                <a:solidFill>
                  <a:schemeClr val="tx1"/>
                </a:solidFill>
                <a:effectLst/>
                <a:latin typeface="+mn-lt"/>
                <a:ea typeface="+mn-ea"/>
                <a:cs typeface="+mn-cs"/>
              </a:rPr>
              <a:t> com o PCI exige que todos os sistemas que toquem em dados sensíveis como o número do cartão, seja auditado e controlado as suas evoluções de forma bem criteriosa, ou seja, todos os sistemas que tocam nestes dados sofrem auditorias, aumentando assim o tempo para que estes sistemas sejam publicados, aumentando o lead time de entrega.</a:t>
            </a:r>
          </a:p>
          <a:p>
            <a:pPr marL="0" indent="0">
              <a:buFont typeface="Arial" panose="020B0604020202020204" pitchFamily="34" charset="0"/>
              <a:buNone/>
            </a:pPr>
            <a:endParaRPr lang="pt-BR" sz="1200" b="0" i="0" kern="1200" dirty="0">
              <a:solidFill>
                <a:schemeClr val="tx1"/>
              </a:solidFill>
              <a:effectLst/>
              <a:latin typeface="+mn-lt"/>
              <a:ea typeface="+mn-ea"/>
              <a:cs typeface="+mn-cs"/>
            </a:endParaRPr>
          </a:p>
          <a:p>
            <a:pPr marL="0" indent="0">
              <a:buFont typeface="Arial" panose="020B0604020202020204" pitchFamily="34" charset="0"/>
              <a:buNone/>
            </a:pPr>
            <a:r>
              <a:rPr lang="pt-BR" sz="1200" b="0" i="0" kern="1200" dirty="0">
                <a:solidFill>
                  <a:schemeClr val="tx1"/>
                </a:solidFill>
                <a:effectLst/>
                <a:latin typeface="+mn-lt"/>
                <a:ea typeface="+mn-ea"/>
                <a:cs typeface="+mn-cs"/>
              </a:rPr>
              <a:t>Além destas necessidades, era de extrema importância reduzir a complexidade das integrações e reduzir a duplicidade de código.</a:t>
            </a:r>
          </a:p>
        </p:txBody>
      </p:sp>
      <p:sp>
        <p:nvSpPr>
          <p:cNvPr id="4" name="Slide Number Placeholder 3"/>
          <p:cNvSpPr>
            <a:spLocks noGrp="1"/>
          </p:cNvSpPr>
          <p:nvPr>
            <p:ph type="sldNum" sz="quarter" idx="5"/>
          </p:nvPr>
        </p:nvSpPr>
        <p:spPr/>
        <p:txBody>
          <a:bodyPr/>
          <a:lstStyle/>
          <a:p>
            <a:fld id="{5379ACF2-273F-421A-822F-6285208BE695}" type="slidenum">
              <a:rPr lang="pt-BR" smtClean="0"/>
              <a:t>10</a:t>
            </a:fld>
            <a:endParaRPr lang="pt-BR"/>
          </a:p>
        </p:txBody>
      </p:sp>
    </p:spTree>
    <p:extLst>
      <p:ext uri="{BB962C8B-B14F-4D97-AF65-F5344CB8AC3E}">
        <p14:creationId xmlns:p14="http://schemas.microsoft.com/office/powerpoint/2010/main" val="351922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As necessidades neste momento, dado o mundo moderno onde a cada dia com as novas </a:t>
            </a:r>
            <a:r>
              <a:rPr lang="pt-BR" dirty="0" err="1"/>
              <a:t>fintechs</a:t>
            </a:r>
            <a:r>
              <a:rPr lang="pt-BR" dirty="0"/>
              <a:t> surgem novos modelos de pagamento, tais como:</a:t>
            </a:r>
          </a:p>
          <a:p>
            <a:pPr marL="171450" indent="-171450">
              <a:buFont typeface="Arial" panose="020B0604020202020204" pitchFamily="34" charset="0"/>
              <a:buChar char="•"/>
            </a:pPr>
            <a:r>
              <a:rPr lang="pt-BR" dirty="0"/>
              <a:t>Pagamento por milhas</a:t>
            </a:r>
          </a:p>
          <a:p>
            <a:pPr marL="171450" indent="-171450">
              <a:buFont typeface="Arial" panose="020B0604020202020204" pitchFamily="34" charset="0"/>
              <a:buChar char="•"/>
            </a:pPr>
            <a:r>
              <a:rPr lang="pt-BR" dirty="0"/>
              <a:t>Pagamento em uma modalidade e-</a:t>
            </a:r>
            <a:r>
              <a:rPr lang="pt-BR" dirty="0" err="1"/>
              <a:t>comerce</a:t>
            </a:r>
            <a:r>
              <a:rPr lang="pt-BR" dirty="0"/>
              <a:t> não presencial</a:t>
            </a:r>
          </a:p>
          <a:p>
            <a:pPr marL="171450" indent="-171450">
              <a:buFont typeface="Arial" panose="020B0604020202020204" pitchFamily="34" charset="0"/>
              <a:buChar char="•"/>
            </a:pPr>
            <a:r>
              <a:rPr lang="pt-BR" dirty="0"/>
              <a:t>Pagamento por boletos</a:t>
            </a:r>
          </a:p>
          <a:p>
            <a:pPr marL="171450" indent="-171450">
              <a:buFont typeface="Arial" panose="020B0604020202020204" pitchFamily="34" charset="0"/>
              <a:buChar char="•"/>
            </a:pPr>
            <a:r>
              <a:rPr lang="pt-BR" dirty="0"/>
              <a:t>Pagamento em mais de um meio de pagamento</a:t>
            </a:r>
          </a:p>
          <a:p>
            <a:pPr marL="171450" indent="-171450">
              <a:buFont typeface="Arial" panose="020B0604020202020204" pitchFamily="34" charset="0"/>
              <a:buChar char="•"/>
            </a:pPr>
            <a:r>
              <a:rPr lang="pt-BR" dirty="0"/>
              <a:t>Pagamento via cartão de crédito, cartão virtual, cartão de débito</a:t>
            </a:r>
          </a:p>
          <a:p>
            <a:pPr marL="0" indent="0">
              <a:buFont typeface="Arial" panose="020B0604020202020204" pitchFamily="34" charset="0"/>
              <a:buNone/>
            </a:pPr>
            <a:endParaRPr lang="pt-BR" dirty="0"/>
          </a:p>
          <a:p>
            <a:pPr marL="0" indent="0">
              <a:buFont typeface="Arial" panose="020B0604020202020204" pitchFamily="34" charset="0"/>
              <a:buNone/>
            </a:pPr>
            <a:r>
              <a:rPr lang="pt-BR" dirty="0"/>
              <a:t>É que os sistemas possam utilizar de forma rápida, segura e fácil este novos meios de pagamento, trazendo assim uma grande flexibilização para a área de negócio.</a:t>
            </a:r>
          </a:p>
          <a:p>
            <a:pPr marL="171450" indent="-171450">
              <a:buFont typeface="Arial" panose="020B0604020202020204" pitchFamily="34" charset="0"/>
              <a:buChar char="•"/>
            </a:pPr>
            <a:endParaRPr lang="pt-BR" dirty="0"/>
          </a:p>
          <a:p>
            <a:pPr marL="0" indent="0">
              <a:buFont typeface="Arial" panose="020B0604020202020204" pitchFamily="34" charset="0"/>
              <a:buNone/>
            </a:pPr>
            <a:r>
              <a:rPr lang="pt-BR" dirty="0"/>
              <a:t>Dado o modelo de negócio de aluguel de carro possuir cobranças pós locação, como cobranças de multas, cobranças de avarias, faz com que a Localiza tenha armazenar dados do cartão de crédito do cliente, e para isto, faz-se necessário a adequação dos sistemas em </a:t>
            </a:r>
            <a:r>
              <a:rPr lang="pt-BR" dirty="0" err="1"/>
              <a:t>compliance</a:t>
            </a:r>
            <a:r>
              <a:rPr lang="pt-BR" dirty="0"/>
              <a:t> com o PCI-DSS (</a:t>
            </a:r>
            <a:r>
              <a:rPr lang="pt-BR" sz="1200" b="0" i="0" kern="1200" dirty="0" err="1">
                <a:solidFill>
                  <a:schemeClr val="tx1"/>
                </a:solidFill>
                <a:effectLst/>
                <a:latin typeface="+mn-lt"/>
                <a:ea typeface="+mn-ea"/>
                <a:cs typeface="+mn-cs"/>
              </a:rPr>
              <a:t>Payment</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Card</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Industry</a:t>
            </a:r>
            <a:r>
              <a:rPr lang="pt-BR" sz="1200" b="0" i="0" kern="1200" dirty="0">
                <a:solidFill>
                  <a:schemeClr val="tx1"/>
                </a:solidFill>
                <a:effectLst/>
                <a:latin typeface="+mn-lt"/>
                <a:ea typeface="+mn-ea"/>
                <a:cs typeface="+mn-cs"/>
              </a:rPr>
              <a:t>). Estar em </a:t>
            </a:r>
            <a:r>
              <a:rPr lang="pt-BR" sz="1200" b="0" i="0" kern="1200" dirty="0" err="1">
                <a:solidFill>
                  <a:schemeClr val="tx1"/>
                </a:solidFill>
                <a:effectLst/>
                <a:latin typeface="+mn-lt"/>
                <a:ea typeface="+mn-ea"/>
                <a:cs typeface="+mn-cs"/>
              </a:rPr>
              <a:t>compliance</a:t>
            </a:r>
            <a:r>
              <a:rPr lang="pt-BR" sz="1200" b="0" i="0" kern="1200" dirty="0">
                <a:solidFill>
                  <a:schemeClr val="tx1"/>
                </a:solidFill>
                <a:effectLst/>
                <a:latin typeface="+mn-lt"/>
                <a:ea typeface="+mn-ea"/>
                <a:cs typeface="+mn-cs"/>
              </a:rPr>
              <a:t> com o PCI exige que todos os sistemas que toquem em dados sensíveis como o número do cartão, seja auditado e controlado as suas evoluções de forma bem criteriosa, ou seja, todos os sistemas que tocam nestes dados sofrem auditorias, aumentando assim o tempo para que estes sistemas sejam publicados, aumentando o lead time de entrega.</a:t>
            </a:r>
          </a:p>
          <a:p>
            <a:pPr marL="0" indent="0">
              <a:buFont typeface="Arial" panose="020B0604020202020204" pitchFamily="34" charset="0"/>
              <a:buNone/>
            </a:pPr>
            <a:endParaRPr lang="pt-BR" sz="1200" b="0" i="0" kern="1200" dirty="0">
              <a:solidFill>
                <a:schemeClr val="tx1"/>
              </a:solidFill>
              <a:effectLst/>
              <a:latin typeface="+mn-lt"/>
              <a:ea typeface="+mn-ea"/>
              <a:cs typeface="+mn-cs"/>
            </a:endParaRPr>
          </a:p>
          <a:p>
            <a:pPr marL="0" indent="0">
              <a:buFont typeface="Arial" panose="020B0604020202020204" pitchFamily="34" charset="0"/>
              <a:buNone/>
            </a:pPr>
            <a:r>
              <a:rPr lang="pt-BR" sz="1200" b="0" i="0" kern="1200" dirty="0">
                <a:solidFill>
                  <a:schemeClr val="tx1"/>
                </a:solidFill>
                <a:effectLst/>
                <a:latin typeface="+mn-lt"/>
                <a:ea typeface="+mn-ea"/>
                <a:cs typeface="+mn-cs"/>
              </a:rPr>
              <a:t>Além destas necessidades, era de extrema importância reduzir a complexidade das integrações e reduzir a duplicidade de código.</a:t>
            </a:r>
          </a:p>
        </p:txBody>
      </p:sp>
      <p:sp>
        <p:nvSpPr>
          <p:cNvPr id="4" name="Slide Number Placeholder 3"/>
          <p:cNvSpPr>
            <a:spLocks noGrp="1"/>
          </p:cNvSpPr>
          <p:nvPr>
            <p:ph type="sldNum" sz="quarter" idx="5"/>
          </p:nvPr>
        </p:nvSpPr>
        <p:spPr/>
        <p:txBody>
          <a:bodyPr/>
          <a:lstStyle/>
          <a:p>
            <a:fld id="{5379ACF2-273F-421A-822F-6285208BE695}" type="slidenum">
              <a:rPr lang="pt-BR" smtClean="0"/>
              <a:t>11</a:t>
            </a:fld>
            <a:endParaRPr lang="pt-BR"/>
          </a:p>
        </p:txBody>
      </p:sp>
    </p:spTree>
    <p:extLst>
      <p:ext uri="{BB962C8B-B14F-4D97-AF65-F5344CB8AC3E}">
        <p14:creationId xmlns:p14="http://schemas.microsoft.com/office/powerpoint/2010/main" val="2124904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As necessidades neste momento, dado o mundo moderno onde a cada dia com as novas </a:t>
            </a:r>
            <a:r>
              <a:rPr lang="pt-BR" dirty="0" err="1"/>
              <a:t>fintechs</a:t>
            </a:r>
            <a:r>
              <a:rPr lang="pt-BR" dirty="0"/>
              <a:t> surgem novos modelos de pagamento, tais como:</a:t>
            </a:r>
          </a:p>
          <a:p>
            <a:pPr marL="171450" indent="-171450">
              <a:buFont typeface="Arial" panose="020B0604020202020204" pitchFamily="34" charset="0"/>
              <a:buChar char="•"/>
            </a:pPr>
            <a:r>
              <a:rPr lang="pt-BR" dirty="0"/>
              <a:t>Pagamento por milhas</a:t>
            </a:r>
          </a:p>
          <a:p>
            <a:pPr marL="171450" indent="-171450">
              <a:buFont typeface="Arial" panose="020B0604020202020204" pitchFamily="34" charset="0"/>
              <a:buChar char="•"/>
            </a:pPr>
            <a:r>
              <a:rPr lang="pt-BR" dirty="0"/>
              <a:t>Pagamento em uma modalidade e-</a:t>
            </a:r>
            <a:r>
              <a:rPr lang="pt-BR" dirty="0" err="1"/>
              <a:t>comerce</a:t>
            </a:r>
            <a:r>
              <a:rPr lang="pt-BR" dirty="0"/>
              <a:t> não presencial</a:t>
            </a:r>
          </a:p>
          <a:p>
            <a:pPr marL="171450" indent="-171450">
              <a:buFont typeface="Arial" panose="020B0604020202020204" pitchFamily="34" charset="0"/>
              <a:buChar char="•"/>
            </a:pPr>
            <a:r>
              <a:rPr lang="pt-BR" dirty="0"/>
              <a:t>Pagamento por boletos</a:t>
            </a:r>
          </a:p>
          <a:p>
            <a:pPr marL="171450" indent="-171450">
              <a:buFont typeface="Arial" panose="020B0604020202020204" pitchFamily="34" charset="0"/>
              <a:buChar char="•"/>
            </a:pPr>
            <a:r>
              <a:rPr lang="pt-BR" dirty="0"/>
              <a:t>Pagamento em mais de um meio de pagamento</a:t>
            </a:r>
          </a:p>
          <a:p>
            <a:pPr marL="171450" indent="-171450">
              <a:buFont typeface="Arial" panose="020B0604020202020204" pitchFamily="34" charset="0"/>
              <a:buChar char="•"/>
            </a:pPr>
            <a:r>
              <a:rPr lang="pt-BR" dirty="0"/>
              <a:t>Pagamento via cartão de crédito, cartão virtual, cartão de débito</a:t>
            </a:r>
          </a:p>
          <a:p>
            <a:pPr marL="0" indent="0">
              <a:buFont typeface="Arial" panose="020B0604020202020204" pitchFamily="34" charset="0"/>
              <a:buNone/>
            </a:pPr>
            <a:endParaRPr lang="pt-BR" dirty="0"/>
          </a:p>
          <a:p>
            <a:pPr marL="0" indent="0">
              <a:buFont typeface="Arial" panose="020B0604020202020204" pitchFamily="34" charset="0"/>
              <a:buNone/>
            </a:pPr>
            <a:r>
              <a:rPr lang="pt-BR" dirty="0"/>
              <a:t>É que os sistemas possam utilizar de forma rápida, segura e fácil este novos meios de pagamento, trazendo assim uma grande flexibilização para a área de negócio.</a:t>
            </a:r>
          </a:p>
          <a:p>
            <a:pPr marL="171450" indent="-171450">
              <a:buFont typeface="Arial" panose="020B0604020202020204" pitchFamily="34" charset="0"/>
              <a:buChar char="•"/>
            </a:pPr>
            <a:endParaRPr lang="pt-BR" dirty="0"/>
          </a:p>
          <a:p>
            <a:pPr marL="0" indent="0">
              <a:buFont typeface="Arial" panose="020B0604020202020204" pitchFamily="34" charset="0"/>
              <a:buNone/>
            </a:pPr>
            <a:r>
              <a:rPr lang="pt-BR" dirty="0"/>
              <a:t>Dado o modelo de negócio de aluguel de carro possuir cobranças pós locação, como cobranças de multas, cobranças de avarias, faz com que a Localiza tenha armazenar dados do cartão de crédito do cliente, e para isto, faz-se necessário a adequação dos sistemas em </a:t>
            </a:r>
            <a:r>
              <a:rPr lang="pt-BR" dirty="0" err="1"/>
              <a:t>compliance</a:t>
            </a:r>
            <a:r>
              <a:rPr lang="pt-BR" dirty="0"/>
              <a:t> com o PCI-DSS (</a:t>
            </a:r>
            <a:r>
              <a:rPr lang="pt-BR" sz="1200" b="0" i="0" kern="1200" dirty="0" err="1">
                <a:solidFill>
                  <a:schemeClr val="tx1"/>
                </a:solidFill>
                <a:effectLst/>
                <a:latin typeface="+mn-lt"/>
                <a:ea typeface="+mn-ea"/>
                <a:cs typeface="+mn-cs"/>
              </a:rPr>
              <a:t>Payment</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Card</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Industry</a:t>
            </a:r>
            <a:r>
              <a:rPr lang="pt-BR" sz="1200" b="0" i="0" kern="1200" dirty="0">
                <a:solidFill>
                  <a:schemeClr val="tx1"/>
                </a:solidFill>
                <a:effectLst/>
                <a:latin typeface="+mn-lt"/>
                <a:ea typeface="+mn-ea"/>
                <a:cs typeface="+mn-cs"/>
              </a:rPr>
              <a:t>). Estar em </a:t>
            </a:r>
            <a:r>
              <a:rPr lang="pt-BR" sz="1200" b="0" i="0" kern="1200" dirty="0" err="1">
                <a:solidFill>
                  <a:schemeClr val="tx1"/>
                </a:solidFill>
                <a:effectLst/>
                <a:latin typeface="+mn-lt"/>
                <a:ea typeface="+mn-ea"/>
                <a:cs typeface="+mn-cs"/>
              </a:rPr>
              <a:t>compliance</a:t>
            </a:r>
            <a:r>
              <a:rPr lang="pt-BR" sz="1200" b="0" i="0" kern="1200" dirty="0">
                <a:solidFill>
                  <a:schemeClr val="tx1"/>
                </a:solidFill>
                <a:effectLst/>
                <a:latin typeface="+mn-lt"/>
                <a:ea typeface="+mn-ea"/>
                <a:cs typeface="+mn-cs"/>
              </a:rPr>
              <a:t> com o PCI exige que todos os sistemas que toquem em dados sensíveis como o número do cartão, seja auditado e controlado as suas evoluções de forma bem criteriosa, ou seja, todos os sistemas que tocam nestes dados sofrem auditorias, aumentando assim o tempo para que estes sistemas sejam publicados, aumentando o lead time de entrega.</a:t>
            </a:r>
          </a:p>
          <a:p>
            <a:pPr marL="0" indent="0">
              <a:buFont typeface="Arial" panose="020B0604020202020204" pitchFamily="34" charset="0"/>
              <a:buNone/>
            </a:pPr>
            <a:endParaRPr lang="pt-BR" sz="1200" b="0" i="0" kern="1200" dirty="0">
              <a:solidFill>
                <a:schemeClr val="tx1"/>
              </a:solidFill>
              <a:effectLst/>
              <a:latin typeface="+mn-lt"/>
              <a:ea typeface="+mn-ea"/>
              <a:cs typeface="+mn-cs"/>
            </a:endParaRPr>
          </a:p>
          <a:p>
            <a:pPr marL="0" indent="0">
              <a:buFont typeface="Arial" panose="020B0604020202020204" pitchFamily="34" charset="0"/>
              <a:buNone/>
            </a:pPr>
            <a:r>
              <a:rPr lang="pt-BR" sz="1200" b="0" i="0" kern="1200" dirty="0">
                <a:solidFill>
                  <a:schemeClr val="tx1"/>
                </a:solidFill>
                <a:effectLst/>
                <a:latin typeface="+mn-lt"/>
                <a:ea typeface="+mn-ea"/>
                <a:cs typeface="+mn-cs"/>
              </a:rPr>
              <a:t>Além destas necessidades, era de extrema importância reduzir a complexidade das integrações e reduzir a duplicidade de código.</a:t>
            </a:r>
          </a:p>
        </p:txBody>
      </p:sp>
      <p:sp>
        <p:nvSpPr>
          <p:cNvPr id="4" name="Slide Number Placeholder 3"/>
          <p:cNvSpPr>
            <a:spLocks noGrp="1"/>
          </p:cNvSpPr>
          <p:nvPr>
            <p:ph type="sldNum" sz="quarter" idx="5"/>
          </p:nvPr>
        </p:nvSpPr>
        <p:spPr/>
        <p:txBody>
          <a:bodyPr/>
          <a:lstStyle/>
          <a:p>
            <a:fld id="{5379ACF2-273F-421A-822F-6285208BE695}" type="slidenum">
              <a:rPr lang="pt-BR" smtClean="0"/>
              <a:t>12</a:t>
            </a:fld>
            <a:endParaRPr lang="pt-BR"/>
          </a:p>
        </p:txBody>
      </p:sp>
    </p:spTree>
    <p:extLst>
      <p:ext uri="{BB962C8B-B14F-4D97-AF65-F5344CB8AC3E}">
        <p14:creationId xmlns:p14="http://schemas.microsoft.com/office/powerpoint/2010/main" val="3215442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b="0" i="0" kern="1200" dirty="0">
                <a:solidFill>
                  <a:schemeClr val="tx1"/>
                </a:solidFill>
                <a:effectLst/>
                <a:latin typeface="+mn-lt"/>
                <a:ea typeface="+mn-ea"/>
                <a:cs typeface="+mn-cs"/>
              </a:rPr>
              <a:t>Agora que alinhamos alguns conceitos sobre meios de pagamento, podemos de fato começar a nossa jornada.</a:t>
            </a:r>
          </a:p>
          <a:p>
            <a:pPr marL="171450" indent="-171450">
              <a:buFontTx/>
              <a:buChar char="-"/>
            </a:pPr>
            <a:r>
              <a:rPr lang="pt-BR" dirty="0"/>
              <a:t>Bandeira (Elo, Mastercard, Visa)</a:t>
            </a:r>
          </a:p>
          <a:p>
            <a:pPr marL="171450" indent="-171450">
              <a:buFontTx/>
              <a:buChar char="-"/>
            </a:pPr>
            <a:r>
              <a:rPr lang="pt-BR" dirty="0"/>
              <a:t>Adquirente (Rede, </a:t>
            </a:r>
            <a:r>
              <a:rPr lang="pt-BR" dirty="0" err="1"/>
              <a:t>Cielo</a:t>
            </a:r>
            <a:r>
              <a:rPr lang="pt-BR" dirty="0"/>
              <a:t>, </a:t>
            </a:r>
            <a:r>
              <a:rPr lang="pt-BR" dirty="0" err="1"/>
              <a:t>Getnet</a:t>
            </a:r>
            <a:r>
              <a:rPr lang="pt-BR" dirty="0"/>
              <a:t>, Stone, </a:t>
            </a:r>
            <a:r>
              <a:rPr lang="pt-BR" dirty="0" err="1"/>
              <a:t>Elavon</a:t>
            </a:r>
            <a:r>
              <a:rPr lang="pt-BR" dirty="0"/>
              <a:t>)</a:t>
            </a:r>
          </a:p>
          <a:p>
            <a:pPr marL="171450" indent="-171450">
              <a:buFontTx/>
              <a:buChar char="-"/>
            </a:pPr>
            <a:r>
              <a:rPr lang="pt-BR" dirty="0"/>
              <a:t>Gateways (</a:t>
            </a:r>
            <a:r>
              <a:rPr lang="pt-BR" dirty="0" err="1"/>
              <a:t>Braspag</a:t>
            </a:r>
            <a:r>
              <a:rPr lang="pt-BR" dirty="0"/>
              <a:t>, </a:t>
            </a:r>
            <a:r>
              <a:rPr lang="pt-BR" dirty="0" err="1"/>
              <a:t>MundiPagg</a:t>
            </a:r>
            <a:r>
              <a:rPr lang="pt-BR" dirty="0"/>
              <a:t>, </a:t>
            </a:r>
            <a:r>
              <a:rPr lang="pt-BR" dirty="0" err="1"/>
              <a:t>Vindi</a:t>
            </a:r>
            <a:r>
              <a:rPr lang="pt-BR" dirty="0"/>
              <a:t>)</a:t>
            </a:r>
          </a:p>
          <a:p>
            <a:pPr marL="171450" indent="-171450">
              <a:buFontTx/>
              <a:buChar char="-"/>
            </a:pPr>
            <a:r>
              <a:rPr lang="pt-BR" dirty="0" err="1"/>
              <a:t>SubAdquirentes</a:t>
            </a:r>
            <a:r>
              <a:rPr lang="pt-BR" dirty="0"/>
              <a:t> (</a:t>
            </a:r>
            <a:r>
              <a:rPr lang="pt-BR" dirty="0" err="1"/>
              <a:t>Paypal</a:t>
            </a:r>
            <a:r>
              <a:rPr lang="pt-BR" dirty="0"/>
              <a:t>, </a:t>
            </a:r>
            <a:r>
              <a:rPr lang="pt-BR" dirty="0" err="1"/>
              <a:t>Pagseguro</a:t>
            </a:r>
            <a:r>
              <a:rPr lang="pt-BR" dirty="0"/>
              <a:t>, </a:t>
            </a:r>
            <a:r>
              <a:rPr lang="pt-BR" dirty="0" err="1"/>
              <a:t>mercadopago</a:t>
            </a:r>
            <a:r>
              <a:rPr lang="pt-BR" dirty="0"/>
              <a:t>, </a:t>
            </a:r>
            <a:r>
              <a:rPr lang="pt-BR" dirty="0" err="1"/>
              <a:t>moip</a:t>
            </a:r>
            <a:r>
              <a:rPr lang="pt-BR" dirty="0"/>
              <a:t>, </a:t>
            </a:r>
            <a:r>
              <a:rPr lang="pt-BR" dirty="0" err="1"/>
              <a:t>hotpay</a:t>
            </a:r>
            <a:r>
              <a:rPr lang="pt-BR" dirty="0"/>
              <a:t>)</a:t>
            </a:r>
          </a:p>
        </p:txBody>
      </p:sp>
      <p:sp>
        <p:nvSpPr>
          <p:cNvPr id="4" name="Slide Number Placeholder 3"/>
          <p:cNvSpPr>
            <a:spLocks noGrp="1"/>
          </p:cNvSpPr>
          <p:nvPr>
            <p:ph type="sldNum" sz="quarter" idx="5"/>
          </p:nvPr>
        </p:nvSpPr>
        <p:spPr/>
        <p:txBody>
          <a:bodyPr/>
          <a:lstStyle/>
          <a:p>
            <a:fld id="{5379ACF2-273F-421A-822F-6285208BE695}" type="slidenum">
              <a:rPr lang="pt-BR" smtClean="0"/>
              <a:t>13</a:t>
            </a:fld>
            <a:endParaRPr lang="pt-BR"/>
          </a:p>
        </p:txBody>
      </p:sp>
    </p:spTree>
    <p:extLst>
      <p:ext uri="{BB962C8B-B14F-4D97-AF65-F5344CB8AC3E}">
        <p14:creationId xmlns:p14="http://schemas.microsoft.com/office/powerpoint/2010/main" val="1208762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Evento de origem que pode ser:</a:t>
            </a:r>
          </a:p>
          <a:p>
            <a:pPr marL="171450" indent="-171450">
              <a:buFontTx/>
              <a:buChar char="-"/>
            </a:pPr>
            <a:r>
              <a:rPr lang="pt-BR" dirty="0"/>
              <a:t>Http</a:t>
            </a:r>
          </a:p>
          <a:p>
            <a:pPr marL="171450" indent="-171450">
              <a:buFontTx/>
              <a:buChar char="-"/>
            </a:pPr>
            <a:r>
              <a:rPr lang="pt-BR" dirty="0"/>
              <a:t>Service Bus</a:t>
            </a:r>
          </a:p>
          <a:p>
            <a:pPr marL="171450" indent="-171450">
              <a:buFontTx/>
              <a:buChar char="-"/>
            </a:pPr>
            <a:r>
              <a:rPr lang="pt-BR" dirty="0" err="1"/>
              <a:t>CosmosDb</a:t>
            </a:r>
            <a:endParaRPr lang="pt-BR" dirty="0"/>
          </a:p>
          <a:p>
            <a:pPr marL="171450" indent="-171450">
              <a:buFontTx/>
              <a:buChar char="-"/>
            </a:pPr>
            <a:r>
              <a:rPr lang="pt-BR" dirty="0" err="1"/>
              <a:t>Storage</a:t>
            </a:r>
            <a:endParaRPr lang="pt-BR" dirty="0"/>
          </a:p>
          <a:p>
            <a:pPr marL="171450" indent="-171450">
              <a:buFontTx/>
              <a:buChar char="-"/>
            </a:pPr>
            <a:r>
              <a:rPr lang="pt-BR" dirty="0" err="1"/>
              <a:t>Twillo</a:t>
            </a:r>
            <a:endParaRPr lang="pt-BR" dirty="0"/>
          </a:p>
          <a:p>
            <a:pPr marL="171450" indent="-171450">
              <a:buFontTx/>
              <a:buChar char="-"/>
            </a:pPr>
            <a:r>
              <a:rPr lang="pt-BR" dirty="0"/>
              <a:t>19 tipos de </a:t>
            </a:r>
            <a:r>
              <a:rPr lang="pt-BR" dirty="0" err="1"/>
              <a:t>binding</a:t>
            </a:r>
            <a:endParaRPr lang="pt-BR" dirty="0"/>
          </a:p>
          <a:p>
            <a:pPr marL="171450" indent="-171450">
              <a:buFontTx/>
              <a:buChar char="-"/>
            </a:pPr>
            <a:endParaRPr lang="pt-BR" dirty="0"/>
          </a:p>
          <a:p>
            <a:pPr marL="171450" indent="-171450">
              <a:buFontTx/>
              <a:buChar char="-"/>
            </a:pPr>
            <a:r>
              <a:rPr lang="pt-BR" dirty="0"/>
              <a:t>Um código  função que você não precisa preocupar com a infraestrutura, desta forma existe uma abstração da sua infraestrutura.</a:t>
            </a:r>
          </a:p>
          <a:p>
            <a:pPr marL="171450" indent="-171450">
              <a:buFontTx/>
              <a:buChar char="-"/>
            </a:pPr>
            <a:endParaRPr lang="pt-BR" dirty="0"/>
          </a:p>
          <a:p>
            <a:pPr marL="171450" indent="-171450">
              <a:buFontTx/>
              <a:buChar char="-"/>
            </a:pPr>
            <a:r>
              <a:rPr lang="pt-BR" dirty="0"/>
              <a:t>E é cobrado por </a:t>
            </a:r>
            <a:r>
              <a:rPr lang="pt-BR" dirty="0" err="1"/>
              <a:t>microbilling</a:t>
            </a:r>
            <a:r>
              <a:rPr lang="pt-BR" dirty="0"/>
              <a:t>, por número de execuções, tempo e memória utilizada.</a:t>
            </a:r>
          </a:p>
          <a:p>
            <a:pPr marL="628650" lvl="1" indent="-171450">
              <a:buFontTx/>
              <a:buChar char="-"/>
            </a:pPr>
            <a:r>
              <a:rPr lang="pt-BR" dirty="0"/>
              <a:t>Pagamento por consumo</a:t>
            </a:r>
          </a:p>
          <a:p>
            <a:pPr marL="628650" lvl="1" indent="-171450">
              <a:buFontTx/>
              <a:buChar char="-"/>
            </a:pPr>
            <a:r>
              <a:rPr lang="pt-BR" dirty="0"/>
              <a:t>Pagamento Premium</a:t>
            </a:r>
          </a:p>
          <a:p>
            <a:pPr marL="171450" indent="-171450">
              <a:buFontTx/>
              <a:buChar char="-"/>
            </a:pPr>
            <a:endParaRPr lang="pt-BR" dirty="0"/>
          </a:p>
        </p:txBody>
      </p:sp>
      <p:sp>
        <p:nvSpPr>
          <p:cNvPr id="4" name="Slide Number Placeholder 3"/>
          <p:cNvSpPr>
            <a:spLocks noGrp="1"/>
          </p:cNvSpPr>
          <p:nvPr>
            <p:ph type="sldNum" sz="quarter" idx="5"/>
          </p:nvPr>
        </p:nvSpPr>
        <p:spPr/>
        <p:txBody>
          <a:bodyPr/>
          <a:lstStyle/>
          <a:p>
            <a:fld id="{5379ACF2-273F-421A-822F-6285208BE695}" type="slidenum">
              <a:rPr lang="pt-BR" smtClean="0"/>
              <a:t>16</a:t>
            </a:fld>
            <a:endParaRPr lang="pt-BR"/>
          </a:p>
        </p:txBody>
      </p:sp>
    </p:spTree>
    <p:extLst>
      <p:ext uri="{BB962C8B-B14F-4D97-AF65-F5344CB8AC3E}">
        <p14:creationId xmlns:p14="http://schemas.microsoft.com/office/powerpoint/2010/main" val="1245636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Provar a reflexão dos participantes</a:t>
            </a:r>
          </a:p>
        </p:txBody>
      </p:sp>
      <p:sp>
        <p:nvSpPr>
          <p:cNvPr id="4" name="Slide Number Placeholder 3"/>
          <p:cNvSpPr>
            <a:spLocks noGrp="1"/>
          </p:cNvSpPr>
          <p:nvPr>
            <p:ph type="sldNum" sz="quarter" idx="5"/>
          </p:nvPr>
        </p:nvSpPr>
        <p:spPr/>
        <p:txBody>
          <a:bodyPr/>
          <a:lstStyle/>
          <a:p>
            <a:fld id="{5379ACF2-273F-421A-822F-6285208BE695}" type="slidenum">
              <a:rPr lang="pt-BR" smtClean="0"/>
              <a:t>17</a:t>
            </a:fld>
            <a:endParaRPr lang="pt-BR"/>
          </a:p>
        </p:txBody>
      </p:sp>
    </p:spTree>
    <p:extLst>
      <p:ext uri="{BB962C8B-B14F-4D97-AF65-F5344CB8AC3E}">
        <p14:creationId xmlns:p14="http://schemas.microsoft.com/office/powerpoint/2010/main" val="2787067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4b99c0a9fe_0_7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4b99c0a9fe_0_7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4b99c0a9fe_0_7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4b99c0a9fe_0_7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pt-BR" dirty="0"/>
              <a:t>Quebrar o problema por natureza de negócio, definir o meta problema.</a:t>
            </a:r>
          </a:p>
          <a:p>
            <a:r>
              <a:rPr lang="pt-BR" dirty="0"/>
              <a:t>Neste momento entendemos que possuíamos 3 naturezas de problemas distintos.</a:t>
            </a:r>
          </a:p>
          <a:p>
            <a:pPr marL="171450" indent="-171450">
              <a:buFontTx/>
              <a:buChar char="-"/>
            </a:pPr>
            <a:r>
              <a:rPr lang="pt-BR" dirty="0"/>
              <a:t>Primeiramente é flexibilizar as regras de negócio, onde permitirá que a área de negócio tenha liberdade para modelar as formas de pagamento por diversas características;</a:t>
            </a:r>
          </a:p>
          <a:p>
            <a:pPr marL="628650" lvl="1" indent="-171450">
              <a:buFontTx/>
              <a:buChar char="-"/>
            </a:pPr>
            <a:r>
              <a:rPr lang="pt-BR" dirty="0"/>
              <a:t>Regras de pagamentos por cliente</a:t>
            </a:r>
          </a:p>
          <a:p>
            <a:pPr marL="628650" lvl="1" indent="-171450">
              <a:buFontTx/>
              <a:buChar char="-"/>
            </a:pPr>
            <a:r>
              <a:rPr lang="pt-BR" dirty="0"/>
              <a:t>Regras de pagamentos por produto</a:t>
            </a:r>
          </a:p>
          <a:p>
            <a:pPr marL="628650" lvl="1" indent="-171450">
              <a:buFontTx/>
              <a:buChar char="-"/>
            </a:pPr>
            <a:r>
              <a:rPr lang="pt-BR" dirty="0"/>
              <a:t>Regras de pagamentos por canal de pagamento</a:t>
            </a:r>
          </a:p>
          <a:p>
            <a:pPr marL="628650" lvl="1" indent="-171450">
              <a:buFontTx/>
              <a:buChar char="-"/>
            </a:pPr>
            <a:r>
              <a:rPr lang="pt-BR" dirty="0"/>
              <a:t>Regras de pagamentos por empresas</a:t>
            </a:r>
          </a:p>
          <a:p>
            <a:pPr marL="628650" lvl="1" indent="-171450">
              <a:buFontTx/>
              <a:buChar char="-"/>
            </a:pPr>
            <a:r>
              <a:rPr lang="pt-BR" dirty="0"/>
              <a:t>Regras de pagamentos por eventos de marketing</a:t>
            </a:r>
          </a:p>
          <a:p>
            <a:pPr marL="171450" lvl="0" indent="-171450">
              <a:buFontTx/>
              <a:buChar char="-"/>
            </a:pPr>
            <a:r>
              <a:rPr lang="pt-BR" dirty="0"/>
              <a:t>Segundo é disponibilizar um modelo onde que possamos plugar, nos integrar, com novos meios e modelos de pagamento, deixando esta complexidade de comunicação e controle em um único ponto, isolando estas complexidades do sistemas solicitantes;</a:t>
            </a:r>
          </a:p>
          <a:p>
            <a:pPr marL="628650" lvl="1" indent="-171450">
              <a:buFontTx/>
              <a:buChar char="-"/>
            </a:pPr>
            <a:r>
              <a:rPr lang="pt-BR" dirty="0"/>
              <a:t>Pagamento por cartão de crédito</a:t>
            </a:r>
          </a:p>
          <a:p>
            <a:pPr marL="628650" lvl="1" indent="-171450">
              <a:buFontTx/>
              <a:buChar char="-"/>
            </a:pPr>
            <a:r>
              <a:rPr lang="pt-BR" dirty="0"/>
              <a:t>Pagamento por cartão de débito</a:t>
            </a:r>
          </a:p>
          <a:p>
            <a:pPr marL="628650" lvl="1" indent="-171450">
              <a:buFontTx/>
              <a:buChar char="-"/>
            </a:pPr>
            <a:r>
              <a:rPr lang="pt-BR" dirty="0"/>
              <a:t>Pagamento por boleto</a:t>
            </a:r>
          </a:p>
          <a:p>
            <a:pPr marL="628650" lvl="1" indent="-171450">
              <a:buFontTx/>
              <a:buChar char="-"/>
            </a:pPr>
            <a:r>
              <a:rPr lang="pt-BR" dirty="0"/>
              <a:t>Pagamento por milhas</a:t>
            </a:r>
          </a:p>
          <a:p>
            <a:pPr marL="628650" lvl="1" indent="-171450">
              <a:buFontTx/>
              <a:buChar char="-"/>
            </a:pPr>
            <a:r>
              <a:rPr lang="pt-BR" dirty="0"/>
              <a:t>Inclusão de novos adquirentes</a:t>
            </a:r>
          </a:p>
          <a:p>
            <a:pPr marL="628650" lvl="1" indent="-171450">
              <a:buFontTx/>
              <a:buChar char="-"/>
            </a:pPr>
            <a:r>
              <a:rPr lang="pt-BR" dirty="0"/>
              <a:t>Pagamento por bitcoin</a:t>
            </a:r>
          </a:p>
          <a:p>
            <a:pPr marL="171450" lvl="0" indent="-171450">
              <a:buFontTx/>
              <a:buChar char="-"/>
            </a:pPr>
            <a:r>
              <a:rPr lang="pt-BR" dirty="0"/>
              <a:t>Terceiro é manter a segurança das operações, fazendo assim com quem a necessidade de </a:t>
            </a:r>
            <a:r>
              <a:rPr lang="pt-BR" dirty="0" err="1"/>
              <a:t>compliance</a:t>
            </a:r>
            <a:r>
              <a:rPr lang="pt-BR" dirty="0"/>
              <a:t> com PCI reflita o menor impacto possível no ciclo de desenvolvimento.</a:t>
            </a:r>
          </a:p>
          <a:p>
            <a:pPr marL="628650" lvl="1" indent="-171450">
              <a:buFontTx/>
              <a:buChar char="-"/>
            </a:pPr>
            <a:r>
              <a:rPr lang="pt-BR" dirty="0"/>
              <a:t>Isolamento</a:t>
            </a:r>
          </a:p>
          <a:p>
            <a:pPr marL="628650" lvl="1" indent="-171450">
              <a:buFontTx/>
              <a:buChar char="-"/>
            </a:pPr>
            <a:r>
              <a:rPr lang="pt-BR" dirty="0"/>
              <a:t>Cofre de Cartões (</a:t>
            </a:r>
            <a:r>
              <a:rPr lang="pt-BR" dirty="0" err="1"/>
              <a:t>KeyVault</a:t>
            </a:r>
            <a:r>
              <a:rPr lang="pt-BR" dirty="0"/>
              <a:t>)</a:t>
            </a:r>
          </a:p>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4b99c0a9fe_0_7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4b99c0a9fe_0_7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pt-BR" dirty="0"/>
              <a:t>Quebrar o problema por natureza de negócio, definir o meta problema.</a:t>
            </a:r>
          </a:p>
          <a:p>
            <a:r>
              <a:rPr lang="pt-BR" dirty="0"/>
              <a:t>Neste momento entendemos que possuíamos 3 naturezas de problemas distintos.</a:t>
            </a:r>
          </a:p>
          <a:p>
            <a:pPr marL="171450" indent="-171450">
              <a:buFontTx/>
              <a:buChar char="-"/>
            </a:pPr>
            <a:r>
              <a:rPr lang="pt-BR" dirty="0"/>
              <a:t>Primeiramente é flexibilizar as regras de negócio, onde permitirá que a área de negócio tenha liberdade para modelar as formas de pagamento por diversas características;</a:t>
            </a:r>
          </a:p>
          <a:p>
            <a:pPr marL="628650" lvl="1" indent="-171450">
              <a:buFontTx/>
              <a:buChar char="-"/>
            </a:pPr>
            <a:r>
              <a:rPr lang="pt-BR" dirty="0"/>
              <a:t>Regras de pagamentos por cliente</a:t>
            </a:r>
          </a:p>
          <a:p>
            <a:pPr marL="628650" lvl="1" indent="-171450">
              <a:buFontTx/>
              <a:buChar char="-"/>
            </a:pPr>
            <a:r>
              <a:rPr lang="pt-BR" dirty="0"/>
              <a:t>Regras de pagamentos por produto</a:t>
            </a:r>
          </a:p>
          <a:p>
            <a:pPr marL="628650" lvl="1" indent="-171450">
              <a:buFontTx/>
              <a:buChar char="-"/>
            </a:pPr>
            <a:r>
              <a:rPr lang="pt-BR" dirty="0"/>
              <a:t>Regras de pagamentos por canal de pagamento</a:t>
            </a:r>
          </a:p>
          <a:p>
            <a:pPr marL="628650" lvl="1" indent="-171450">
              <a:buFontTx/>
              <a:buChar char="-"/>
            </a:pPr>
            <a:r>
              <a:rPr lang="pt-BR" dirty="0"/>
              <a:t>Regras de pagamentos por empresas</a:t>
            </a:r>
          </a:p>
          <a:p>
            <a:pPr marL="628650" lvl="1" indent="-171450">
              <a:buFontTx/>
              <a:buChar char="-"/>
            </a:pPr>
            <a:r>
              <a:rPr lang="pt-BR" dirty="0"/>
              <a:t>Regras de pagamentos por eventos de marketing</a:t>
            </a:r>
          </a:p>
          <a:p>
            <a:pPr marL="171450" lvl="0" indent="-171450">
              <a:buFontTx/>
              <a:buChar char="-"/>
            </a:pPr>
            <a:r>
              <a:rPr lang="pt-BR" dirty="0"/>
              <a:t>Segundo é disponibilizar um modelo onde que possamos plugar, nos integrar, com novos meios e modelos de pagamento, deixando esta complexidade de comunicação e controle em um único ponto, isolando estas complexidades do sistemas solicitantes;</a:t>
            </a:r>
          </a:p>
          <a:p>
            <a:pPr marL="628650" lvl="1" indent="-171450">
              <a:buFontTx/>
              <a:buChar char="-"/>
            </a:pPr>
            <a:r>
              <a:rPr lang="pt-BR" dirty="0"/>
              <a:t>Pagamento por cartão de crédito</a:t>
            </a:r>
          </a:p>
          <a:p>
            <a:pPr marL="628650" lvl="1" indent="-171450">
              <a:buFontTx/>
              <a:buChar char="-"/>
            </a:pPr>
            <a:r>
              <a:rPr lang="pt-BR" dirty="0"/>
              <a:t>Pagamento por cartão de débito</a:t>
            </a:r>
          </a:p>
          <a:p>
            <a:pPr marL="628650" lvl="1" indent="-171450">
              <a:buFontTx/>
              <a:buChar char="-"/>
            </a:pPr>
            <a:r>
              <a:rPr lang="pt-BR" dirty="0"/>
              <a:t>Pagamento por boleto</a:t>
            </a:r>
          </a:p>
          <a:p>
            <a:pPr marL="628650" lvl="1" indent="-171450">
              <a:buFontTx/>
              <a:buChar char="-"/>
            </a:pPr>
            <a:r>
              <a:rPr lang="pt-BR" dirty="0"/>
              <a:t>Pagamento por milhas</a:t>
            </a:r>
          </a:p>
          <a:p>
            <a:pPr marL="628650" lvl="1" indent="-171450">
              <a:buFontTx/>
              <a:buChar char="-"/>
            </a:pPr>
            <a:r>
              <a:rPr lang="pt-BR" dirty="0"/>
              <a:t>Inclusão de novos adquirentes</a:t>
            </a:r>
          </a:p>
          <a:p>
            <a:pPr marL="628650" lvl="1" indent="-171450">
              <a:buFontTx/>
              <a:buChar char="-"/>
            </a:pPr>
            <a:r>
              <a:rPr lang="pt-BR" dirty="0"/>
              <a:t>Pagamento por bitcoin</a:t>
            </a:r>
          </a:p>
          <a:p>
            <a:pPr marL="171450" lvl="0" indent="-171450">
              <a:buFontTx/>
              <a:buChar char="-"/>
            </a:pPr>
            <a:r>
              <a:rPr lang="pt-BR" dirty="0"/>
              <a:t>Terceiro é manter a segurança das operações, fazendo assim com quem a necessidade de </a:t>
            </a:r>
            <a:r>
              <a:rPr lang="pt-BR" dirty="0" err="1"/>
              <a:t>compliance</a:t>
            </a:r>
            <a:r>
              <a:rPr lang="pt-BR" dirty="0"/>
              <a:t> com PCI reflita o menor impacto possível no ciclo de desenvolvimento.</a:t>
            </a:r>
          </a:p>
          <a:p>
            <a:pPr marL="628650" lvl="1" indent="-171450">
              <a:buFontTx/>
              <a:buChar char="-"/>
            </a:pPr>
            <a:r>
              <a:rPr lang="pt-BR" dirty="0"/>
              <a:t>Isolamento</a:t>
            </a:r>
          </a:p>
          <a:p>
            <a:pPr marL="628650" lvl="1" indent="-171450">
              <a:buFontTx/>
              <a:buChar char="-"/>
            </a:pPr>
            <a:r>
              <a:rPr lang="pt-BR" dirty="0"/>
              <a:t>Cofre de Cartões (</a:t>
            </a:r>
            <a:r>
              <a:rPr lang="pt-BR" dirty="0" err="1"/>
              <a:t>KeyVault</a:t>
            </a:r>
            <a:r>
              <a:rPr lang="pt-BR" dirty="0"/>
              <a:t>)</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354355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4b99c0a9fe_0_7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4b99c0a9fe_0_7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4b99c0a9fe_0_7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4b99c0a9fe_0_7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280812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4b99c0a9fe_0_8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4b99c0a9fe_0_8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4b99c0a9fe_0_7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4b99c0a9fe_0_7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1849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4b99c0a9fe_0_7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4b99c0a9fe_0_7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13641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4b99c0a9fe_0_7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4b99c0a9fe_0_7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05361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4b99c0a9fe_0_7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4b99c0a9fe_0_7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62478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4b99c0a9fe_0_8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4b99c0a9fe_0_8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36527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4b99c0a9fe_0_8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4b99c0a9fe_0_8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Provar a reflexão dos participantes</a:t>
            </a:r>
          </a:p>
        </p:txBody>
      </p:sp>
      <p:sp>
        <p:nvSpPr>
          <p:cNvPr id="4" name="Slide Number Placeholder 3"/>
          <p:cNvSpPr>
            <a:spLocks noGrp="1"/>
          </p:cNvSpPr>
          <p:nvPr>
            <p:ph type="sldNum" sz="quarter" idx="5"/>
          </p:nvPr>
        </p:nvSpPr>
        <p:spPr/>
        <p:txBody>
          <a:bodyPr/>
          <a:lstStyle/>
          <a:p>
            <a:fld id="{5379ACF2-273F-421A-822F-6285208BE695}" type="slidenum">
              <a:rPr lang="pt-BR" smtClean="0"/>
              <a:t>32</a:t>
            </a:fld>
            <a:endParaRPr lang="pt-BR"/>
          </a:p>
        </p:txBody>
      </p:sp>
    </p:spTree>
    <p:extLst>
      <p:ext uri="{BB962C8B-B14F-4D97-AF65-F5344CB8AC3E}">
        <p14:creationId xmlns:p14="http://schemas.microsoft.com/office/powerpoint/2010/main" val="38428934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Provar a reflexão dos participantes</a:t>
            </a:r>
          </a:p>
        </p:txBody>
      </p:sp>
      <p:sp>
        <p:nvSpPr>
          <p:cNvPr id="4" name="Slide Number Placeholder 3"/>
          <p:cNvSpPr>
            <a:spLocks noGrp="1"/>
          </p:cNvSpPr>
          <p:nvPr>
            <p:ph type="sldNum" sz="quarter" idx="5"/>
          </p:nvPr>
        </p:nvSpPr>
        <p:spPr/>
        <p:txBody>
          <a:bodyPr/>
          <a:lstStyle/>
          <a:p>
            <a:fld id="{5379ACF2-273F-421A-822F-6285208BE695}" type="slidenum">
              <a:rPr lang="pt-BR" smtClean="0"/>
              <a:t>33</a:t>
            </a:fld>
            <a:endParaRPr lang="pt-BR"/>
          </a:p>
        </p:txBody>
      </p:sp>
    </p:spTree>
    <p:extLst>
      <p:ext uri="{BB962C8B-B14F-4D97-AF65-F5344CB8AC3E}">
        <p14:creationId xmlns:p14="http://schemas.microsoft.com/office/powerpoint/2010/main" val="21757071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Provar a reflexão dos participantes</a:t>
            </a:r>
          </a:p>
        </p:txBody>
      </p:sp>
      <p:sp>
        <p:nvSpPr>
          <p:cNvPr id="4" name="Slide Number Placeholder 3"/>
          <p:cNvSpPr>
            <a:spLocks noGrp="1"/>
          </p:cNvSpPr>
          <p:nvPr>
            <p:ph type="sldNum" sz="quarter" idx="5"/>
          </p:nvPr>
        </p:nvSpPr>
        <p:spPr/>
        <p:txBody>
          <a:bodyPr/>
          <a:lstStyle/>
          <a:p>
            <a:fld id="{5379ACF2-273F-421A-822F-6285208BE695}" type="slidenum">
              <a:rPr lang="pt-BR" smtClean="0"/>
              <a:t>34</a:t>
            </a:fld>
            <a:endParaRPr lang="pt-BR"/>
          </a:p>
        </p:txBody>
      </p:sp>
    </p:spTree>
    <p:extLst>
      <p:ext uri="{BB962C8B-B14F-4D97-AF65-F5344CB8AC3E}">
        <p14:creationId xmlns:p14="http://schemas.microsoft.com/office/powerpoint/2010/main" val="39979220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Provar a reflexão dos participantes</a:t>
            </a:r>
          </a:p>
        </p:txBody>
      </p:sp>
      <p:sp>
        <p:nvSpPr>
          <p:cNvPr id="4" name="Slide Number Placeholder 3"/>
          <p:cNvSpPr>
            <a:spLocks noGrp="1"/>
          </p:cNvSpPr>
          <p:nvPr>
            <p:ph type="sldNum" sz="quarter" idx="5"/>
          </p:nvPr>
        </p:nvSpPr>
        <p:spPr/>
        <p:txBody>
          <a:bodyPr/>
          <a:lstStyle/>
          <a:p>
            <a:fld id="{5379ACF2-273F-421A-822F-6285208BE695}" type="slidenum">
              <a:rPr lang="pt-BR" smtClean="0"/>
              <a:t>35</a:t>
            </a:fld>
            <a:endParaRPr lang="pt-BR"/>
          </a:p>
        </p:txBody>
      </p:sp>
    </p:spTree>
    <p:extLst>
      <p:ext uri="{BB962C8B-B14F-4D97-AF65-F5344CB8AC3E}">
        <p14:creationId xmlns:p14="http://schemas.microsoft.com/office/powerpoint/2010/main" val="14736883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Provar a reflexão dos participantes</a:t>
            </a:r>
          </a:p>
        </p:txBody>
      </p:sp>
      <p:sp>
        <p:nvSpPr>
          <p:cNvPr id="4" name="Slide Number Placeholder 3"/>
          <p:cNvSpPr>
            <a:spLocks noGrp="1"/>
          </p:cNvSpPr>
          <p:nvPr>
            <p:ph type="sldNum" sz="quarter" idx="5"/>
          </p:nvPr>
        </p:nvSpPr>
        <p:spPr/>
        <p:txBody>
          <a:bodyPr/>
          <a:lstStyle/>
          <a:p>
            <a:fld id="{5379ACF2-273F-421A-822F-6285208BE695}" type="slidenum">
              <a:rPr lang="pt-BR" smtClean="0"/>
              <a:t>36</a:t>
            </a:fld>
            <a:endParaRPr lang="pt-BR"/>
          </a:p>
        </p:txBody>
      </p:sp>
    </p:spTree>
    <p:extLst>
      <p:ext uri="{BB962C8B-B14F-4D97-AF65-F5344CB8AC3E}">
        <p14:creationId xmlns:p14="http://schemas.microsoft.com/office/powerpoint/2010/main" val="39202681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5"/>
          </p:nvPr>
        </p:nvSpPr>
        <p:spPr/>
        <p:txBody>
          <a:bodyPr/>
          <a:lstStyle/>
          <a:p>
            <a:fld id="{5379ACF2-273F-421A-822F-6285208BE695}" type="slidenum">
              <a:rPr lang="pt-BR" smtClean="0"/>
              <a:t>37</a:t>
            </a:fld>
            <a:endParaRPr lang="pt-BR"/>
          </a:p>
        </p:txBody>
      </p:sp>
    </p:spTree>
    <p:extLst>
      <p:ext uri="{BB962C8B-B14F-4D97-AF65-F5344CB8AC3E}">
        <p14:creationId xmlns:p14="http://schemas.microsoft.com/office/powerpoint/2010/main" val="7018121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5"/>
          </p:nvPr>
        </p:nvSpPr>
        <p:spPr/>
        <p:txBody>
          <a:bodyPr/>
          <a:lstStyle/>
          <a:p>
            <a:fld id="{5379ACF2-273F-421A-822F-6285208BE695}" type="slidenum">
              <a:rPr lang="pt-BR" smtClean="0"/>
              <a:t>38</a:t>
            </a:fld>
            <a:endParaRPr lang="pt-BR"/>
          </a:p>
        </p:txBody>
      </p:sp>
    </p:spTree>
    <p:extLst>
      <p:ext uri="{BB962C8B-B14F-4D97-AF65-F5344CB8AC3E}">
        <p14:creationId xmlns:p14="http://schemas.microsoft.com/office/powerpoint/2010/main" val="3306492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32E63-F07B-4475-B809-8E66CDD20B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pt-BR"/>
          </a:p>
        </p:txBody>
      </p:sp>
      <p:sp>
        <p:nvSpPr>
          <p:cNvPr id="3" name="Subtitle 2">
            <a:extLst>
              <a:ext uri="{FF2B5EF4-FFF2-40B4-BE49-F238E27FC236}">
                <a16:creationId xmlns:a16="http://schemas.microsoft.com/office/drawing/2014/main" id="{51EDA95A-A31E-4146-B453-2E58E8CB11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pt-BR"/>
          </a:p>
        </p:txBody>
      </p:sp>
      <p:sp>
        <p:nvSpPr>
          <p:cNvPr id="4" name="Date Placeholder 3">
            <a:extLst>
              <a:ext uri="{FF2B5EF4-FFF2-40B4-BE49-F238E27FC236}">
                <a16:creationId xmlns:a16="http://schemas.microsoft.com/office/drawing/2014/main" id="{CCCEA256-BE99-496C-B4EE-A8610AEB2522}"/>
              </a:ext>
            </a:extLst>
          </p:cNvPr>
          <p:cNvSpPr>
            <a:spLocks noGrp="1"/>
          </p:cNvSpPr>
          <p:nvPr>
            <p:ph type="dt" sz="half" idx="10"/>
          </p:nvPr>
        </p:nvSpPr>
        <p:spPr/>
        <p:txBody>
          <a:bodyPr/>
          <a:lstStyle/>
          <a:p>
            <a:fld id="{F79245D3-EB77-4C30-B0D9-B7F60C5E6701}" type="datetimeFigureOut">
              <a:rPr lang="pt-BR" smtClean="0"/>
              <a:t>15/06/2019</a:t>
            </a:fld>
            <a:endParaRPr lang="pt-BR"/>
          </a:p>
        </p:txBody>
      </p:sp>
      <p:sp>
        <p:nvSpPr>
          <p:cNvPr id="5" name="Footer Placeholder 4">
            <a:extLst>
              <a:ext uri="{FF2B5EF4-FFF2-40B4-BE49-F238E27FC236}">
                <a16:creationId xmlns:a16="http://schemas.microsoft.com/office/drawing/2014/main" id="{FB4546B3-E998-470B-9D48-63C21E4E6A80}"/>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EEF0A360-7CB2-4096-B113-6ADBAC6C162A}"/>
              </a:ext>
            </a:extLst>
          </p:cNvPr>
          <p:cNvSpPr>
            <a:spLocks noGrp="1"/>
          </p:cNvSpPr>
          <p:nvPr>
            <p:ph type="sldNum" sz="quarter" idx="12"/>
          </p:nvPr>
        </p:nvSpPr>
        <p:spPr/>
        <p:txBody>
          <a:bodyPr/>
          <a:lstStyle/>
          <a:p>
            <a:fld id="{7A12BFF9-DA36-4640-AA0A-477D758B5979}" type="slidenum">
              <a:rPr lang="pt-BR" smtClean="0"/>
              <a:t>‹#›</a:t>
            </a:fld>
            <a:endParaRPr lang="pt-BR"/>
          </a:p>
        </p:txBody>
      </p:sp>
    </p:spTree>
    <p:extLst>
      <p:ext uri="{BB962C8B-B14F-4D97-AF65-F5344CB8AC3E}">
        <p14:creationId xmlns:p14="http://schemas.microsoft.com/office/powerpoint/2010/main" val="3721306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974A0-EE74-4FDE-9713-1C5EC33BB927}"/>
              </a:ext>
            </a:extLst>
          </p:cNvPr>
          <p:cNvSpPr>
            <a:spLocks noGrp="1"/>
          </p:cNvSpPr>
          <p:nvPr>
            <p:ph type="title"/>
          </p:nvPr>
        </p:nvSpPr>
        <p:spPr/>
        <p:txBody>
          <a:bodyPr/>
          <a:lstStyle/>
          <a:p>
            <a:r>
              <a:rPr lang="en-US"/>
              <a:t>Click to edit Master title style</a:t>
            </a:r>
            <a:endParaRPr lang="pt-BR"/>
          </a:p>
        </p:txBody>
      </p:sp>
      <p:sp>
        <p:nvSpPr>
          <p:cNvPr id="3" name="Content Placeholder 2">
            <a:extLst>
              <a:ext uri="{FF2B5EF4-FFF2-40B4-BE49-F238E27FC236}">
                <a16:creationId xmlns:a16="http://schemas.microsoft.com/office/drawing/2014/main" id="{9965EAF1-83DC-4E30-A2D9-1B32F0FDD3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B9CDB51A-8DA9-4638-BDF5-CA0E3DED4989}"/>
              </a:ext>
            </a:extLst>
          </p:cNvPr>
          <p:cNvSpPr>
            <a:spLocks noGrp="1"/>
          </p:cNvSpPr>
          <p:nvPr>
            <p:ph type="dt" sz="half" idx="10"/>
          </p:nvPr>
        </p:nvSpPr>
        <p:spPr/>
        <p:txBody>
          <a:bodyPr/>
          <a:lstStyle/>
          <a:p>
            <a:fld id="{F79245D3-EB77-4C30-B0D9-B7F60C5E6701}" type="datetimeFigureOut">
              <a:rPr lang="pt-BR" smtClean="0"/>
              <a:t>15/06/2019</a:t>
            </a:fld>
            <a:endParaRPr lang="pt-BR"/>
          </a:p>
        </p:txBody>
      </p:sp>
      <p:sp>
        <p:nvSpPr>
          <p:cNvPr id="5" name="Footer Placeholder 4">
            <a:extLst>
              <a:ext uri="{FF2B5EF4-FFF2-40B4-BE49-F238E27FC236}">
                <a16:creationId xmlns:a16="http://schemas.microsoft.com/office/drawing/2014/main" id="{CD2A5E64-6A80-4FA3-B966-5DED44248471}"/>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9A1A3CF4-3FB5-485F-8464-A4589614A329}"/>
              </a:ext>
            </a:extLst>
          </p:cNvPr>
          <p:cNvSpPr>
            <a:spLocks noGrp="1"/>
          </p:cNvSpPr>
          <p:nvPr>
            <p:ph type="sldNum" sz="quarter" idx="12"/>
          </p:nvPr>
        </p:nvSpPr>
        <p:spPr/>
        <p:txBody>
          <a:bodyPr/>
          <a:lstStyle/>
          <a:p>
            <a:fld id="{7A12BFF9-DA36-4640-AA0A-477D758B5979}" type="slidenum">
              <a:rPr lang="pt-BR" smtClean="0"/>
              <a:t>‹#›</a:t>
            </a:fld>
            <a:endParaRPr lang="pt-BR"/>
          </a:p>
        </p:txBody>
      </p:sp>
    </p:spTree>
    <p:extLst>
      <p:ext uri="{BB962C8B-B14F-4D97-AF65-F5344CB8AC3E}">
        <p14:creationId xmlns:p14="http://schemas.microsoft.com/office/powerpoint/2010/main" val="189787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A8264-BEA2-4F36-81AC-D271C54D38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pt-BR"/>
          </a:p>
        </p:txBody>
      </p:sp>
      <p:sp>
        <p:nvSpPr>
          <p:cNvPr id="3" name="Text Placeholder 2">
            <a:extLst>
              <a:ext uri="{FF2B5EF4-FFF2-40B4-BE49-F238E27FC236}">
                <a16:creationId xmlns:a16="http://schemas.microsoft.com/office/drawing/2014/main" id="{6FC9C73F-E99C-41EF-98C8-1C45FBE394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05A888-7856-44EC-9D41-B5EA4770DCEA}"/>
              </a:ext>
            </a:extLst>
          </p:cNvPr>
          <p:cNvSpPr>
            <a:spLocks noGrp="1"/>
          </p:cNvSpPr>
          <p:nvPr>
            <p:ph type="dt" sz="half" idx="10"/>
          </p:nvPr>
        </p:nvSpPr>
        <p:spPr/>
        <p:txBody>
          <a:bodyPr/>
          <a:lstStyle/>
          <a:p>
            <a:fld id="{F79245D3-EB77-4C30-B0D9-B7F60C5E6701}" type="datetimeFigureOut">
              <a:rPr lang="pt-BR" smtClean="0"/>
              <a:t>15/06/2019</a:t>
            </a:fld>
            <a:endParaRPr lang="pt-BR"/>
          </a:p>
        </p:txBody>
      </p:sp>
      <p:sp>
        <p:nvSpPr>
          <p:cNvPr id="5" name="Footer Placeholder 4">
            <a:extLst>
              <a:ext uri="{FF2B5EF4-FFF2-40B4-BE49-F238E27FC236}">
                <a16:creationId xmlns:a16="http://schemas.microsoft.com/office/drawing/2014/main" id="{F4B5160D-4CDA-4A5A-846B-5E7B92A053E4}"/>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E341B20D-C96D-4546-B89C-0DBBC265F241}"/>
              </a:ext>
            </a:extLst>
          </p:cNvPr>
          <p:cNvSpPr>
            <a:spLocks noGrp="1"/>
          </p:cNvSpPr>
          <p:nvPr>
            <p:ph type="sldNum" sz="quarter" idx="12"/>
          </p:nvPr>
        </p:nvSpPr>
        <p:spPr/>
        <p:txBody>
          <a:bodyPr/>
          <a:lstStyle/>
          <a:p>
            <a:fld id="{7A12BFF9-DA36-4640-AA0A-477D758B5979}" type="slidenum">
              <a:rPr lang="pt-BR" smtClean="0"/>
              <a:t>‹#›</a:t>
            </a:fld>
            <a:endParaRPr lang="pt-BR"/>
          </a:p>
        </p:txBody>
      </p:sp>
    </p:spTree>
    <p:extLst>
      <p:ext uri="{BB962C8B-B14F-4D97-AF65-F5344CB8AC3E}">
        <p14:creationId xmlns:p14="http://schemas.microsoft.com/office/powerpoint/2010/main" val="1313750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DC5C3-9B3A-4488-A30F-728226D692CD}"/>
              </a:ext>
            </a:extLst>
          </p:cNvPr>
          <p:cNvSpPr>
            <a:spLocks noGrp="1"/>
          </p:cNvSpPr>
          <p:nvPr>
            <p:ph type="title"/>
          </p:nvPr>
        </p:nvSpPr>
        <p:spPr/>
        <p:txBody>
          <a:bodyPr/>
          <a:lstStyle/>
          <a:p>
            <a:r>
              <a:rPr lang="en-US"/>
              <a:t>Click to edit Master title style</a:t>
            </a:r>
            <a:endParaRPr lang="pt-BR"/>
          </a:p>
        </p:txBody>
      </p:sp>
      <p:sp>
        <p:nvSpPr>
          <p:cNvPr id="3" name="Content Placeholder 2">
            <a:extLst>
              <a:ext uri="{FF2B5EF4-FFF2-40B4-BE49-F238E27FC236}">
                <a16:creationId xmlns:a16="http://schemas.microsoft.com/office/drawing/2014/main" id="{CFA97DDC-8055-45BB-8142-A5EDC22C15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Content Placeholder 3">
            <a:extLst>
              <a:ext uri="{FF2B5EF4-FFF2-40B4-BE49-F238E27FC236}">
                <a16:creationId xmlns:a16="http://schemas.microsoft.com/office/drawing/2014/main" id="{4B65660A-DB2D-4214-AAD4-FFF744906A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Date Placeholder 4">
            <a:extLst>
              <a:ext uri="{FF2B5EF4-FFF2-40B4-BE49-F238E27FC236}">
                <a16:creationId xmlns:a16="http://schemas.microsoft.com/office/drawing/2014/main" id="{D0CDAEB1-6DA2-4431-9466-F547479569A4}"/>
              </a:ext>
            </a:extLst>
          </p:cNvPr>
          <p:cNvSpPr>
            <a:spLocks noGrp="1"/>
          </p:cNvSpPr>
          <p:nvPr>
            <p:ph type="dt" sz="half" idx="10"/>
          </p:nvPr>
        </p:nvSpPr>
        <p:spPr/>
        <p:txBody>
          <a:bodyPr/>
          <a:lstStyle/>
          <a:p>
            <a:fld id="{F79245D3-EB77-4C30-B0D9-B7F60C5E6701}" type="datetimeFigureOut">
              <a:rPr lang="pt-BR" smtClean="0"/>
              <a:t>15/06/2019</a:t>
            </a:fld>
            <a:endParaRPr lang="pt-BR"/>
          </a:p>
        </p:txBody>
      </p:sp>
      <p:sp>
        <p:nvSpPr>
          <p:cNvPr id="6" name="Footer Placeholder 5">
            <a:extLst>
              <a:ext uri="{FF2B5EF4-FFF2-40B4-BE49-F238E27FC236}">
                <a16:creationId xmlns:a16="http://schemas.microsoft.com/office/drawing/2014/main" id="{3ED4A72B-C535-4502-BF7E-3891E67355EB}"/>
              </a:ext>
            </a:extLst>
          </p:cNvPr>
          <p:cNvSpPr>
            <a:spLocks noGrp="1"/>
          </p:cNvSpPr>
          <p:nvPr>
            <p:ph type="ftr" sz="quarter" idx="11"/>
          </p:nvPr>
        </p:nvSpPr>
        <p:spPr/>
        <p:txBody>
          <a:bodyPr/>
          <a:lstStyle/>
          <a:p>
            <a:endParaRPr lang="pt-BR"/>
          </a:p>
        </p:txBody>
      </p:sp>
      <p:sp>
        <p:nvSpPr>
          <p:cNvPr id="7" name="Slide Number Placeholder 6">
            <a:extLst>
              <a:ext uri="{FF2B5EF4-FFF2-40B4-BE49-F238E27FC236}">
                <a16:creationId xmlns:a16="http://schemas.microsoft.com/office/drawing/2014/main" id="{CF2B20D3-CCAD-451C-9327-A81325543C7D}"/>
              </a:ext>
            </a:extLst>
          </p:cNvPr>
          <p:cNvSpPr>
            <a:spLocks noGrp="1"/>
          </p:cNvSpPr>
          <p:nvPr>
            <p:ph type="sldNum" sz="quarter" idx="12"/>
          </p:nvPr>
        </p:nvSpPr>
        <p:spPr/>
        <p:txBody>
          <a:bodyPr/>
          <a:lstStyle/>
          <a:p>
            <a:fld id="{7A12BFF9-DA36-4640-AA0A-477D758B5979}" type="slidenum">
              <a:rPr lang="pt-BR" smtClean="0"/>
              <a:t>‹#›</a:t>
            </a:fld>
            <a:endParaRPr lang="pt-BR"/>
          </a:p>
        </p:txBody>
      </p:sp>
    </p:spTree>
    <p:extLst>
      <p:ext uri="{BB962C8B-B14F-4D97-AF65-F5344CB8AC3E}">
        <p14:creationId xmlns:p14="http://schemas.microsoft.com/office/powerpoint/2010/main" val="169255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310D1-0311-44D0-9776-D6884FA3DC8B}"/>
              </a:ext>
            </a:extLst>
          </p:cNvPr>
          <p:cNvSpPr>
            <a:spLocks noGrp="1"/>
          </p:cNvSpPr>
          <p:nvPr>
            <p:ph type="title"/>
          </p:nvPr>
        </p:nvSpPr>
        <p:spPr>
          <a:xfrm>
            <a:off x="839788" y="365125"/>
            <a:ext cx="10515600" cy="1325563"/>
          </a:xfrm>
        </p:spPr>
        <p:txBody>
          <a:bodyPr/>
          <a:lstStyle>
            <a:lvl1pPr>
              <a:defRPr>
                <a:latin typeface="Arial Rounded MT Bold" panose="020F0704030504030204" pitchFamily="34" charset="0"/>
              </a:defRPr>
            </a:lvl1pPr>
          </a:lstStyle>
          <a:p>
            <a:r>
              <a:rPr lang="en-US"/>
              <a:t>Click to edit Master title style</a:t>
            </a:r>
            <a:endParaRPr lang="pt-BR"/>
          </a:p>
        </p:txBody>
      </p:sp>
      <p:sp>
        <p:nvSpPr>
          <p:cNvPr id="3" name="Text Placeholder 2">
            <a:extLst>
              <a:ext uri="{FF2B5EF4-FFF2-40B4-BE49-F238E27FC236}">
                <a16:creationId xmlns:a16="http://schemas.microsoft.com/office/drawing/2014/main" id="{8A90D3A4-43EC-4506-859E-7BE3C0DAF0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B8260CD-9B42-47D3-A133-EC0FA129C8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Text Placeholder 4">
            <a:extLst>
              <a:ext uri="{FF2B5EF4-FFF2-40B4-BE49-F238E27FC236}">
                <a16:creationId xmlns:a16="http://schemas.microsoft.com/office/drawing/2014/main" id="{96F2C69E-F02A-46DA-B801-A63EF94841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5E81F6-7D38-4C79-A060-D8F99B2EE0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7" name="Date Placeholder 6">
            <a:extLst>
              <a:ext uri="{FF2B5EF4-FFF2-40B4-BE49-F238E27FC236}">
                <a16:creationId xmlns:a16="http://schemas.microsoft.com/office/drawing/2014/main" id="{B47C7F6D-42BD-4F61-BA62-1DCCB8C958BE}"/>
              </a:ext>
            </a:extLst>
          </p:cNvPr>
          <p:cNvSpPr>
            <a:spLocks noGrp="1"/>
          </p:cNvSpPr>
          <p:nvPr>
            <p:ph type="dt" sz="half" idx="10"/>
          </p:nvPr>
        </p:nvSpPr>
        <p:spPr/>
        <p:txBody>
          <a:bodyPr/>
          <a:lstStyle/>
          <a:p>
            <a:fld id="{F79245D3-EB77-4C30-B0D9-B7F60C5E6701}" type="datetimeFigureOut">
              <a:rPr lang="pt-BR" smtClean="0"/>
              <a:t>15/06/2019</a:t>
            </a:fld>
            <a:endParaRPr lang="pt-BR"/>
          </a:p>
        </p:txBody>
      </p:sp>
      <p:sp>
        <p:nvSpPr>
          <p:cNvPr id="8" name="Footer Placeholder 7">
            <a:extLst>
              <a:ext uri="{FF2B5EF4-FFF2-40B4-BE49-F238E27FC236}">
                <a16:creationId xmlns:a16="http://schemas.microsoft.com/office/drawing/2014/main" id="{F21505D8-B7A4-4A63-BE79-D39FE77522CC}"/>
              </a:ext>
            </a:extLst>
          </p:cNvPr>
          <p:cNvSpPr>
            <a:spLocks noGrp="1"/>
          </p:cNvSpPr>
          <p:nvPr>
            <p:ph type="ftr" sz="quarter" idx="11"/>
          </p:nvPr>
        </p:nvSpPr>
        <p:spPr/>
        <p:txBody>
          <a:bodyPr/>
          <a:lstStyle/>
          <a:p>
            <a:endParaRPr lang="pt-BR"/>
          </a:p>
        </p:txBody>
      </p:sp>
      <p:sp>
        <p:nvSpPr>
          <p:cNvPr id="9" name="Slide Number Placeholder 8">
            <a:extLst>
              <a:ext uri="{FF2B5EF4-FFF2-40B4-BE49-F238E27FC236}">
                <a16:creationId xmlns:a16="http://schemas.microsoft.com/office/drawing/2014/main" id="{04594169-DA52-4CA7-975A-E5757C493E73}"/>
              </a:ext>
            </a:extLst>
          </p:cNvPr>
          <p:cNvSpPr>
            <a:spLocks noGrp="1"/>
          </p:cNvSpPr>
          <p:nvPr>
            <p:ph type="sldNum" sz="quarter" idx="12"/>
          </p:nvPr>
        </p:nvSpPr>
        <p:spPr/>
        <p:txBody>
          <a:bodyPr/>
          <a:lstStyle/>
          <a:p>
            <a:fld id="{7A12BFF9-DA36-4640-AA0A-477D758B5979}" type="slidenum">
              <a:rPr lang="pt-BR" smtClean="0"/>
              <a:t>‹#›</a:t>
            </a:fld>
            <a:endParaRPr lang="pt-BR"/>
          </a:p>
        </p:txBody>
      </p:sp>
    </p:spTree>
    <p:extLst>
      <p:ext uri="{BB962C8B-B14F-4D97-AF65-F5344CB8AC3E}">
        <p14:creationId xmlns:p14="http://schemas.microsoft.com/office/powerpoint/2010/main" val="4030276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5CC25-EF45-4B4F-A256-8250E29186A1}"/>
              </a:ext>
            </a:extLst>
          </p:cNvPr>
          <p:cNvSpPr>
            <a:spLocks noGrp="1"/>
          </p:cNvSpPr>
          <p:nvPr>
            <p:ph type="title"/>
          </p:nvPr>
        </p:nvSpPr>
        <p:spPr/>
        <p:txBody>
          <a:bodyPr/>
          <a:lstStyle/>
          <a:p>
            <a:r>
              <a:rPr lang="en-US"/>
              <a:t>Click to edit Master title style</a:t>
            </a:r>
            <a:endParaRPr lang="pt-BR"/>
          </a:p>
        </p:txBody>
      </p:sp>
      <p:sp>
        <p:nvSpPr>
          <p:cNvPr id="3" name="Date Placeholder 2">
            <a:extLst>
              <a:ext uri="{FF2B5EF4-FFF2-40B4-BE49-F238E27FC236}">
                <a16:creationId xmlns:a16="http://schemas.microsoft.com/office/drawing/2014/main" id="{65AFF6FD-6323-41E5-96AD-D15E08EDF5BB}"/>
              </a:ext>
            </a:extLst>
          </p:cNvPr>
          <p:cNvSpPr>
            <a:spLocks noGrp="1"/>
          </p:cNvSpPr>
          <p:nvPr>
            <p:ph type="dt" sz="half" idx="10"/>
          </p:nvPr>
        </p:nvSpPr>
        <p:spPr/>
        <p:txBody>
          <a:bodyPr/>
          <a:lstStyle/>
          <a:p>
            <a:fld id="{F79245D3-EB77-4C30-B0D9-B7F60C5E6701}" type="datetimeFigureOut">
              <a:rPr lang="pt-BR" smtClean="0"/>
              <a:t>15/06/2019</a:t>
            </a:fld>
            <a:endParaRPr lang="pt-BR"/>
          </a:p>
        </p:txBody>
      </p:sp>
      <p:sp>
        <p:nvSpPr>
          <p:cNvPr id="4" name="Footer Placeholder 3">
            <a:extLst>
              <a:ext uri="{FF2B5EF4-FFF2-40B4-BE49-F238E27FC236}">
                <a16:creationId xmlns:a16="http://schemas.microsoft.com/office/drawing/2014/main" id="{04F27A50-CC91-4EDA-B9C4-048C88C47374}"/>
              </a:ext>
            </a:extLst>
          </p:cNvPr>
          <p:cNvSpPr>
            <a:spLocks noGrp="1"/>
          </p:cNvSpPr>
          <p:nvPr>
            <p:ph type="ftr" sz="quarter" idx="11"/>
          </p:nvPr>
        </p:nvSpPr>
        <p:spPr/>
        <p:txBody>
          <a:bodyPr/>
          <a:lstStyle/>
          <a:p>
            <a:endParaRPr lang="pt-BR"/>
          </a:p>
        </p:txBody>
      </p:sp>
      <p:sp>
        <p:nvSpPr>
          <p:cNvPr id="5" name="Slide Number Placeholder 4">
            <a:extLst>
              <a:ext uri="{FF2B5EF4-FFF2-40B4-BE49-F238E27FC236}">
                <a16:creationId xmlns:a16="http://schemas.microsoft.com/office/drawing/2014/main" id="{AAF7E56A-ABB2-4C67-B322-1C643AE910E8}"/>
              </a:ext>
            </a:extLst>
          </p:cNvPr>
          <p:cNvSpPr>
            <a:spLocks noGrp="1"/>
          </p:cNvSpPr>
          <p:nvPr>
            <p:ph type="sldNum" sz="quarter" idx="12"/>
          </p:nvPr>
        </p:nvSpPr>
        <p:spPr/>
        <p:txBody>
          <a:bodyPr/>
          <a:lstStyle/>
          <a:p>
            <a:fld id="{7A12BFF9-DA36-4640-AA0A-477D758B5979}" type="slidenum">
              <a:rPr lang="pt-BR" smtClean="0"/>
              <a:t>‹#›</a:t>
            </a:fld>
            <a:endParaRPr lang="pt-BR"/>
          </a:p>
        </p:txBody>
      </p:sp>
    </p:spTree>
    <p:extLst>
      <p:ext uri="{BB962C8B-B14F-4D97-AF65-F5344CB8AC3E}">
        <p14:creationId xmlns:p14="http://schemas.microsoft.com/office/powerpoint/2010/main" val="978762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7DDEE7-EE46-4324-8DC0-C43862000D9D}"/>
              </a:ext>
            </a:extLst>
          </p:cNvPr>
          <p:cNvSpPr>
            <a:spLocks noGrp="1"/>
          </p:cNvSpPr>
          <p:nvPr>
            <p:ph type="dt" sz="half" idx="10"/>
          </p:nvPr>
        </p:nvSpPr>
        <p:spPr/>
        <p:txBody>
          <a:bodyPr/>
          <a:lstStyle/>
          <a:p>
            <a:fld id="{F79245D3-EB77-4C30-B0D9-B7F60C5E6701}" type="datetimeFigureOut">
              <a:rPr lang="pt-BR" smtClean="0"/>
              <a:t>15/06/2019</a:t>
            </a:fld>
            <a:endParaRPr lang="pt-BR"/>
          </a:p>
        </p:txBody>
      </p:sp>
      <p:sp>
        <p:nvSpPr>
          <p:cNvPr id="3" name="Footer Placeholder 2">
            <a:extLst>
              <a:ext uri="{FF2B5EF4-FFF2-40B4-BE49-F238E27FC236}">
                <a16:creationId xmlns:a16="http://schemas.microsoft.com/office/drawing/2014/main" id="{B386882E-1592-4508-8E0C-E4F5892F28B2}"/>
              </a:ext>
            </a:extLst>
          </p:cNvPr>
          <p:cNvSpPr>
            <a:spLocks noGrp="1"/>
          </p:cNvSpPr>
          <p:nvPr>
            <p:ph type="ftr" sz="quarter" idx="11"/>
          </p:nvPr>
        </p:nvSpPr>
        <p:spPr/>
        <p:txBody>
          <a:bodyPr/>
          <a:lstStyle/>
          <a:p>
            <a:endParaRPr lang="pt-BR"/>
          </a:p>
        </p:txBody>
      </p:sp>
      <p:sp>
        <p:nvSpPr>
          <p:cNvPr id="4" name="Slide Number Placeholder 3">
            <a:extLst>
              <a:ext uri="{FF2B5EF4-FFF2-40B4-BE49-F238E27FC236}">
                <a16:creationId xmlns:a16="http://schemas.microsoft.com/office/drawing/2014/main" id="{3C6DCDBA-CC60-46D1-8554-BE0B6257E8FE}"/>
              </a:ext>
            </a:extLst>
          </p:cNvPr>
          <p:cNvSpPr>
            <a:spLocks noGrp="1"/>
          </p:cNvSpPr>
          <p:nvPr>
            <p:ph type="sldNum" sz="quarter" idx="12"/>
          </p:nvPr>
        </p:nvSpPr>
        <p:spPr/>
        <p:txBody>
          <a:bodyPr/>
          <a:lstStyle/>
          <a:p>
            <a:fld id="{7A12BFF9-DA36-4640-AA0A-477D758B5979}" type="slidenum">
              <a:rPr lang="pt-BR" smtClean="0"/>
              <a:t>‹#›</a:t>
            </a:fld>
            <a:endParaRPr lang="pt-BR"/>
          </a:p>
        </p:txBody>
      </p:sp>
    </p:spTree>
    <p:extLst>
      <p:ext uri="{BB962C8B-B14F-4D97-AF65-F5344CB8AC3E}">
        <p14:creationId xmlns:p14="http://schemas.microsoft.com/office/powerpoint/2010/main" val="1309490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D25A9-8E74-48DB-BBA5-F4FC4C5078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BR"/>
          </a:p>
        </p:txBody>
      </p:sp>
      <p:sp>
        <p:nvSpPr>
          <p:cNvPr id="3" name="Content Placeholder 2">
            <a:extLst>
              <a:ext uri="{FF2B5EF4-FFF2-40B4-BE49-F238E27FC236}">
                <a16:creationId xmlns:a16="http://schemas.microsoft.com/office/drawing/2014/main" id="{A8506D59-205E-4897-A7F3-8F19EDB865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Text Placeholder 3">
            <a:extLst>
              <a:ext uri="{FF2B5EF4-FFF2-40B4-BE49-F238E27FC236}">
                <a16:creationId xmlns:a16="http://schemas.microsoft.com/office/drawing/2014/main" id="{D541CC66-B2A3-42B4-8CC4-4CEB003C80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8EBFF1-D6E5-4C66-B7D6-88F7AE2E945C}"/>
              </a:ext>
            </a:extLst>
          </p:cNvPr>
          <p:cNvSpPr>
            <a:spLocks noGrp="1"/>
          </p:cNvSpPr>
          <p:nvPr>
            <p:ph type="dt" sz="half" idx="10"/>
          </p:nvPr>
        </p:nvSpPr>
        <p:spPr/>
        <p:txBody>
          <a:bodyPr/>
          <a:lstStyle/>
          <a:p>
            <a:fld id="{F79245D3-EB77-4C30-B0D9-B7F60C5E6701}" type="datetimeFigureOut">
              <a:rPr lang="pt-BR" smtClean="0"/>
              <a:t>15/06/2019</a:t>
            </a:fld>
            <a:endParaRPr lang="pt-BR"/>
          </a:p>
        </p:txBody>
      </p:sp>
      <p:sp>
        <p:nvSpPr>
          <p:cNvPr id="6" name="Footer Placeholder 5">
            <a:extLst>
              <a:ext uri="{FF2B5EF4-FFF2-40B4-BE49-F238E27FC236}">
                <a16:creationId xmlns:a16="http://schemas.microsoft.com/office/drawing/2014/main" id="{3432EF37-F574-4FB1-89AA-56D8F77ADBB9}"/>
              </a:ext>
            </a:extLst>
          </p:cNvPr>
          <p:cNvSpPr>
            <a:spLocks noGrp="1"/>
          </p:cNvSpPr>
          <p:nvPr>
            <p:ph type="ftr" sz="quarter" idx="11"/>
          </p:nvPr>
        </p:nvSpPr>
        <p:spPr/>
        <p:txBody>
          <a:bodyPr/>
          <a:lstStyle/>
          <a:p>
            <a:endParaRPr lang="pt-BR"/>
          </a:p>
        </p:txBody>
      </p:sp>
      <p:sp>
        <p:nvSpPr>
          <p:cNvPr id="7" name="Slide Number Placeholder 6">
            <a:extLst>
              <a:ext uri="{FF2B5EF4-FFF2-40B4-BE49-F238E27FC236}">
                <a16:creationId xmlns:a16="http://schemas.microsoft.com/office/drawing/2014/main" id="{EBF337F5-C884-4FAF-83C5-EBD3A9F7E00A}"/>
              </a:ext>
            </a:extLst>
          </p:cNvPr>
          <p:cNvSpPr>
            <a:spLocks noGrp="1"/>
          </p:cNvSpPr>
          <p:nvPr>
            <p:ph type="sldNum" sz="quarter" idx="12"/>
          </p:nvPr>
        </p:nvSpPr>
        <p:spPr/>
        <p:txBody>
          <a:bodyPr/>
          <a:lstStyle/>
          <a:p>
            <a:fld id="{7A12BFF9-DA36-4640-AA0A-477D758B5979}" type="slidenum">
              <a:rPr lang="pt-BR" smtClean="0"/>
              <a:t>‹#›</a:t>
            </a:fld>
            <a:endParaRPr lang="pt-BR"/>
          </a:p>
        </p:txBody>
      </p:sp>
    </p:spTree>
    <p:extLst>
      <p:ext uri="{BB962C8B-B14F-4D97-AF65-F5344CB8AC3E}">
        <p14:creationId xmlns:p14="http://schemas.microsoft.com/office/powerpoint/2010/main" val="2745667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40295-1A2A-4D9A-BC02-857D40941F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BR"/>
          </a:p>
        </p:txBody>
      </p:sp>
      <p:sp>
        <p:nvSpPr>
          <p:cNvPr id="3" name="Picture Placeholder 2">
            <a:extLst>
              <a:ext uri="{FF2B5EF4-FFF2-40B4-BE49-F238E27FC236}">
                <a16:creationId xmlns:a16="http://schemas.microsoft.com/office/drawing/2014/main" id="{8A627A1C-025E-43AA-BF06-6E7CA7C427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Text Placeholder 3">
            <a:extLst>
              <a:ext uri="{FF2B5EF4-FFF2-40B4-BE49-F238E27FC236}">
                <a16:creationId xmlns:a16="http://schemas.microsoft.com/office/drawing/2014/main" id="{3A448144-A906-4C66-AB98-19D6353474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D3CDB2-EAAF-4E15-98EF-21A6AA599068}"/>
              </a:ext>
            </a:extLst>
          </p:cNvPr>
          <p:cNvSpPr>
            <a:spLocks noGrp="1"/>
          </p:cNvSpPr>
          <p:nvPr>
            <p:ph type="dt" sz="half" idx="10"/>
          </p:nvPr>
        </p:nvSpPr>
        <p:spPr/>
        <p:txBody>
          <a:bodyPr/>
          <a:lstStyle/>
          <a:p>
            <a:fld id="{F79245D3-EB77-4C30-B0D9-B7F60C5E6701}" type="datetimeFigureOut">
              <a:rPr lang="pt-BR" smtClean="0"/>
              <a:t>15/06/2019</a:t>
            </a:fld>
            <a:endParaRPr lang="pt-BR"/>
          </a:p>
        </p:txBody>
      </p:sp>
      <p:sp>
        <p:nvSpPr>
          <p:cNvPr id="6" name="Footer Placeholder 5">
            <a:extLst>
              <a:ext uri="{FF2B5EF4-FFF2-40B4-BE49-F238E27FC236}">
                <a16:creationId xmlns:a16="http://schemas.microsoft.com/office/drawing/2014/main" id="{61813C6C-4064-4DE1-B315-641EF5F86F7C}"/>
              </a:ext>
            </a:extLst>
          </p:cNvPr>
          <p:cNvSpPr>
            <a:spLocks noGrp="1"/>
          </p:cNvSpPr>
          <p:nvPr>
            <p:ph type="ftr" sz="quarter" idx="11"/>
          </p:nvPr>
        </p:nvSpPr>
        <p:spPr/>
        <p:txBody>
          <a:bodyPr/>
          <a:lstStyle/>
          <a:p>
            <a:endParaRPr lang="pt-BR"/>
          </a:p>
        </p:txBody>
      </p:sp>
      <p:sp>
        <p:nvSpPr>
          <p:cNvPr id="7" name="Slide Number Placeholder 6">
            <a:extLst>
              <a:ext uri="{FF2B5EF4-FFF2-40B4-BE49-F238E27FC236}">
                <a16:creationId xmlns:a16="http://schemas.microsoft.com/office/drawing/2014/main" id="{D2ADD1D3-CD9E-4C53-8AEA-3DD94AFD10B1}"/>
              </a:ext>
            </a:extLst>
          </p:cNvPr>
          <p:cNvSpPr>
            <a:spLocks noGrp="1"/>
          </p:cNvSpPr>
          <p:nvPr>
            <p:ph type="sldNum" sz="quarter" idx="12"/>
          </p:nvPr>
        </p:nvSpPr>
        <p:spPr/>
        <p:txBody>
          <a:bodyPr/>
          <a:lstStyle/>
          <a:p>
            <a:fld id="{7A12BFF9-DA36-4640-AA0A-477D758B5979}" type="slidenum">
              <a:rPr lang="pt-BR" smtClean="0"/>
              <a:t>‹#›</a:t>
            </a:fld>
            <a:endParaRPr lang="pt-BR"/>
          </a:p>
        </p:txBody>
      </p:sp>
    </p:spTree>
    <p:extLst>
      <p:ext uri="{BB962C8B-B14F-4D97-AF65-F5344CB8AC3E}">
        <p14:creationId xmlns:p14="http://schemas.microsoft.com/office/powerpoint/2010/main" val="2553062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45674-0140-46AB-978A-6F9865512E89}"/>
              </a:ext>
            </a:extLst>
          </p:cNvPr>
          <p:cNvSpPr>
            <a:spLocks noGrp="1"/>
          </p:cNvSpPr>
          <p:nvPr>
            <p:ph type="title"/>
          </p:nvPr>
        </p:nvSpPr>
        <p:spPr/>
        <p:txBody>
          <a:bodyPr/>
          <a:lstStyle/>
          <a:p>
            <a:r>
              <a:rPr lang="en-US"/>
              <a:t>Click to edit Master title style</a:t>
            </a:r>
            <a:endParaRPr lang="pt-BR"/>
          </a:p>
        </p:txBody>
      </p:sp>
      <p:sp>
        <p:nvSpPr>
          <p:cNvPr id="3" name="Vertical Text Placeholder 2">
            <a:extLst>
              <a:ext uri="{FF2B5EF4-FFF2-40B4-BE49-F238E27FC236}">
                <a16:creationId xmlns:a16="http://schemas.microsoft.com/office/drawing/2014/main" id="{1B716630-9C87-4C8B-AB8C-9C3A1472C9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84D657D2-0D06-4EE7-B4ED-AF09320C7DD0}"/>
              </a:ext>
            </a:extLst>
          </p:cNvPr>
          <p:cNvSpPr>
            <a:spLocks noGrp="1"/>
          </p:cNvSpPr>
          <p:nvPr>
            <p:ph type="dt" sz="half" idx="10"/>
          </p:nvPr>
        </p:nvSpPr>
        <p:spPr/>
        <p:txBody>
          <a:bodyPr/>
          <a:lstStyle/>
          <a:p>
            <a:fld id="{F79245D3-EB77-4C30-B0D9-B7F60C5E6701}" type="datetimeFigureOut">
              <a:rPr lang="pt-BR" smtClean="0"/>
              <a:t>15/06/2019</a:t>
            </a:fld>
            <a:endParaRPr lang="pt-BR"/>
          </a:p>
        </p:txBody>
      </p:sp>
      <p:sp>
        <p:nvSpPr>
          <p:cNvPr id="5" name="Footer Placeholder 4">
            <a:extLst>
              <a:ext uri="{FF2B5EF4-FFF2-40B4-BE49-F238E27FC236}">
                <a16:creationId xmlns:a16="http://schemas.microsoft.com/office/drawing/2014/main" id="{958A523E-18F1-4975-9A61-CEB37E78928D}"/>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AF1D108D-FD64-4294-B521-8260332A0DD1}"/>
              </a:ext>
            </a:extLst>
          </p:cNvPr>
          <p:cNvSpPr>
            <a:spLocks noGrp="1"/>
          </p:cNvSpPr>
          <p:nvPr>
            <p:ph type="sldNum" sz="quarter" idx="12"/>
          </p:nvPr>
        </p:nvSpPr>
        <p:spPr/>
        <p:txBody>
          <a:bodyPr/>
          <a:lstStyle/>
          <a:p>
            <a:fld id="{7A12BFF9-DA36-4640-AA0A-477D758B5979}" type="slidenum">
              <a:rPr lang="pt-BR" smtClean="0"/>
              <a:t>‹#›</a:t>
            </a:fld>
            <a:endParaRPr lang="pt-BR"/>
          </a:p>
        </p:txBody>
      </p:sp>
    </p:spTree>
    <p:extLst>
      <p:ext uri="{BB962C8B-B14F-4D97-AF65-F5344CB8AC3E}">
        <p14:creationId xmlns:p14="http://schemas.microsoft.com/office/powerpoint/2010/main" val="3627802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41C7F6-CA36-4517-A73F-1C849299E2F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pt-BR"/>
          </a:p>
        </p:txBody>
      </p:sp>
      <p:sp>
        <p:nvSpPr>
          <p:cNvPr id="3" name="Vertical Text Placeholder 2">
            <a:extLst>
              <a:ext uri="{FF2B5EF4-FFF2-40B4-BE49-F238E27FC236}">
                <a16:creationId xmlns:a16="http://schemas.microsoft.com/office/drawing/2014/main" id="{FB18875D-D6F7-4FB3-9F83-80186876351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7E72A864-A006-4B9B-ABBA-77C63D6CE52F}"/>
              </a:ext>
            </a:extLst>
          </p:cNvPr>
          <p:cNvSpPr>
            <a:spLocks noGrp="1"/>
          </p:cNvSpPr>
          <p:nvPr>
            <p:ph type="dt" sz="half" idx="10"/>
          </p:nvPr>
        </p:nvSpPr>
        <p:spPr/>
        <p:txBody>
          <a:bodyPr/>
          <a:lstStyle/>
          <a:p>
            <a:fld id="{F79245D3-EB77-4C30-B0D9-B7F60C5E6701}" type="datetimeFigureOut">
              <a:rPr lang="pt-BR" smtClean="0"/>
              <a:t>15/06/2019</a:t>
            </a:fld>
            <a:endParaRPr lang="pt-BR"/>
          </a:p>
        </p:txBody>
      </p:sp>
      <p:sp>
        <p:nvSpPr>
          <p:cNvPr id="5" name="Footer Placeholder 4">
            <a:extLst>
              <a:ext uri="{FF2B5EF4-FFF2-40B4-BE49-F238E27FC236}">
                <a16:creationId xmlns:a16="http://schemas.microsoft.com/office/drawing/2014/main" id="{7ED39CEC-DFCD-437E-BC04-896669563C11}"/>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B516EB79-83B8-4E55-8B6A-F3DA48D3EC4C}"/>
              </a:ext>
            </a:extLst>
          </p:cNvPr>
          <p:cNvSpPr>
            <a:spLocks noGrp="1"/>
          </p:cNvSpPr>
          <p:nvPr>
            <p:ph type="sldNum" sz="quarter" idx="12"/>
          </p:nvPr>
        </p:nvSpPr>
        <p:spPr/>
        <p:txBody>
          <a:bodyPr/>
          <a:lstStyle/>
          <a:p>
            <a:fld id="{7A12BFF9-DA36-4640-AA0A-477D758B5979}" type="slidenum">
              <a:rPr lang="pt-BR" smtClean="0"/>
              <a:t>‹#›</a:t>
            </a:fld>
            <a:endParaRPr lang="pt-BR"/>
          </a:p>
        </p:txBody>
      </p:sp>
    </p:spTree>
    <p:extLst>
      <p:ext uri="{BB962C8B-B14F-4D97-AF65-F5344CB8AC3E}">
        <p14:creationId xmlns:p14="http://schemas.microsoft.com/office/powerpoint/2010/main" val="1824757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atin typeface="Arial Rounded MT Bold" panose="020F0704030504030204" pitchFamily="34" charset="0"/>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93667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A6E8F4-7E0A-460C-8B3B-D5DDDADFC5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pt-BR"/>
          </a:p>
        </p:txBody>
      </p:sp>
      <p:sp>
        <p:nvSpPr>
          <p:cNvPr id="3" name="Text Placeholder 2">
            <a:extLst>
              <a:ext uri="{FF2B5EF4-FFF2-40B4-BE49-F238E27FC236}">
                <a16:creationId xmlns:a16="http://schemas.microsoft.com/office/drawing/2014/main" id="{0785CD9E-118E-4909-8860-19094C76B3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0F4A50E8-9E32-4056-971C-F96DC6B30A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9245D3-EB77-4C30-B0D9-B7F60C5E6701}" type="datetimeFigureOut">
              <a:rPr lang="pt-BR" smtClean="0"/>
              <a:t>15/06/2019</a:t>
            </a:fld>
            <a:endParaRPr lang="pt-BR"/>
          </a:p>
        </p:txBody>
      </p:sp>
      <p:sp>
        <p:nvSpPr>
          <p:cNvPr id="5" name="Footer Placeholder 4">
            <a:extLst>
              <a:ext uri="{FF2B5EF4-FFF2-40B4-BE49-F238E27FC236}">
                <a16:creationId xmlns:a16="http://schemas.microsoft.com/office/drawing/2014/main" id="{07EA2AA5-14BD-41B9-983E-354A730B7F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a:extLst>
              <a:ext uri="{FF2B5EF4-FFF2-40B4-BE49-F238E27FC236}">
                <a16:creationId xmlns:a16="http://schemas.microsoft.com/office/drawing/2014/main" id="{06AF3714-046B-4525-83F0-23D52DB027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12BFF9-DA36-4640-AA0A-477D758B5979}" type="slidenum">
              <a:rPr lang="pt-BR" smtClean="0"/>
              <a:t>‹#›</a:t>
            </a:fld>
            <a:endParaRPr lang="pt-BR"/>
          </a:p>
        </p:txBody>
      </p:sp>
    </p:spTree>
    <p:extLst>
      <p:ext uri="{BB962C8B-B14F-4D97-AF65-F5344CB8AC3E}">
        <p14:creationId xmlns:p14="http://schemas.microsoft.com/office/powerpoint/2010/main" val="39617402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Arial Rounded MT Bold" panose="020F07040305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jpeg"/><Relationship Id="rId9"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25.png"/><Relationship Id="rId11" Type="http://schemas.openxmlformats.org/officeDocument/2006/relationships/image" Target="../media/image35.png"/><Relationship Id="rId5" Type="http://schemas.openxmlformats.org/officeDocument/2006/relationships/image" Target="../media/image31.png"/><Relationship Id="rId10" Type="http://schemas.openxmlformats.org/officeDocument/2006/relationships/image" Target="../media/image23.png"/><Relationship Id="rId4" Type="http://schemas.openxmlformats.org/officeDocument/2006/relationships/image" Target="../media/image30.png"/><Relationship Id="rId9" Type="http://schemas.openxmlformats.org/officeDocument/2006/relationships/image" Target="../media/image34.png"/></Relationships>
</file>

<file path=ppt/slides/_rels/slide2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25.png"/><Relationship Id="rId11" Type="http://schemas.openxmlformats.org/officeDocument/2006/relationships/image" Target="../media/image35.png"/><Relationship Id="rId5" Type="http://schemas.openxmlformats.org/officeDocument/2006/relationships/image" Target="../media/image31.png"/><Relationship Id="rId10" Type="http://schemas.openxmlformats.org/officeDocument/2006/relationships/image" Target="../media/image23.png"/><Relationship Id="rId4" Type="http://schemas.openxmlformats.org/officeDocument/2006/relationships/image" Target="../media/image30.png"/><Relationship Id="rId9" Type="http://schemas.openxmlformats.org/officeDocument/2006/relationships/image" Target="../media/image34.png"/></Relationships>
</file>

<file path=ppt/slides/_rels/slide2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11.png"/><Relationship Id="rId3" Type="http://schemas.openxmlformats.org/officeDocument/2006/relationships/image" Target="../media/image29.png"/><Relationship Id="rId7" Type="http://schemas.openxmlformats.org/officeDocument/2006/relationships/image" Target="../media/image32.png"/><Relationship Id="rId12"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25.png"/><Relationship Id="rId11" Type="http://schemas.openxmlformats.org/officeDocument/2006/relationships/image" Target="../media/image35.png"/><Relationship Id="rId5" Type="http://schemas.openxmlformats.org/officeDocument/2006/relationships/image" Target="../media/image31.png"/><Relationship Id="rId10" Type="http://schemas.openxmlformats.org/officeDocument/2006/relationships/image" Target="../media/image23.png"/><Relationship Id="rId4" Type="http://schemas.openxmlformats.org/officeDocument/2006/relationships/image" Target="../media/image30.png"/><Relationship Id="rId9" Type="http://schemas.openxmlformats.org/officeDocument/2006/relationships/image" Target="../media/image34.png"/><Relationship Id="rId1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www.linkedin.com/in/gibransilva/" TargetMode="External"/><Relationship Id="rId4" Type="http://schemas.openxmlformats.org/officeDocument/2006/relationships/hyperlink" Target="https://github.com/gibra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4" descr="Related image">
            <a:extLst>
              <a:ext uri="{FF2B5EF4-FFF2-40B4-BE49-F238E27FC236}">
                <a16:creationId xmlns:a16="http://schemas.microsoft.com/office/drawing/2014/main" id="{835BCA85-2F0E-4F43-BCD0-0F29808AFF43}"/>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6564" b="6564"/>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03EE13C-A937-40D5-B0CB-E0151B403361}"/>
              </a:ext>
            </a:extLst>
          </p:cNvPr>
          <p:cNvSpPr>
            <a:spLocks noGrp="1"/>
          </p:cNvSpPr>
          <p:nvPr>
            <p:ph type="ctrTitle"/>
          </p:nvPr>
        </p:nvSpPr>
        <p:spPr>
          <a:xfrm>
            <a:off x="1524000" y="1557791"/>
            <a:ext cx="9144000" cy="2900518"/>
          </a:xfrm>
        </p:spPr>
        <p:txBody>
          <a:bodyPr>
            <a:normAutofit/>
          </a:bodyPr>
          <a:lstStyle/>
          <a:p>
            <a:r>
              <a:rPr lang="en-US" sz="5600" dirty="0" err="1">
                <a:solidFill>
                  <a:schemeClr val="accent2"/>
                </a:solidFill>
                <a:latin typeface="Lucida Handwriting" panose="03010101010101010101" pitchFamily="66" charset="0"/>
              </a:rPr>
              <a:t>Flexbilizando</a:t>
            </a:r>
            <a:br>
              <a:rPr lang="pt-BR" sz="5600" dirty="0">
                <a:solidFill>
                  <a:srgbClr val="FFFFFF"/>
                </a:solidFill>
                <a:latin typeface="Lucida Handwriting" panose="03010101010101010101" pitchFamily="66" charset="0"/>
              </a:rPr>
            </a:br>
            <a:r>
              <a:rPr lang="pt-BR" sz="5600" b="1" dirty="0">
                <a:solidFill>
                  <a:srgbClr val="FFFFFF"/>
                </a:solidFill>
                <a:latin typeface="Arial Rounded MT Bold" panose="020F0704030504030204" pitchFamily="34" charset="0"/>
              </a:rPr>
              <a:t>pagamentos com uma abordagem em </a:t>
            </a:r>
            <a:r>
              <a:rPr lang="pt-BR" sz="5600" b="1" dirty="0" err="1">
                <a:solidFill>
                  <a:srgbClr val="FFFF00"/>
                </a:solidFill>
                <a:latin typeface="Arial Rounded MT Bold" panose="020F0704030504030204" pitchFamily="34" charset="0"/>
              </a:rPr>
              <a:t>serverless</a:t>
            </a:r>
            <a:endParaRPr lang="pt-BR" sz="5600" dirty="0">
              <a:solidFill>
                <a:srgbClr val="FFFF00"/>
              </a:solidFill>
              <a:latin typeface="Arial Rounded MT Bold" panose="020F0704030504030204" pitchFamily="34" charset="0"/>
            </a:endParaRPr>
          </a:p>
        </p:txBody>
      </p:sp>
      <p:pic>
        <p:nvPicPr>
          <p:cNvPr id="9" name="Imagem 3">
            <a:extLst>
              <a:ext uri="{FF2B5EF4-FFF2-40B4-BE49-F238E27FC236}">
                <a16:creationId xmlns:a16="http://schemas.microsoft.com/office/drawing/2014/main" id="{4B89D6B7-CD61-428A-AC7A-D0B73D8737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80894"/>
            <a:ext cx="4648278" cy="2061029"/>
          </a:xfrm>
          <a:prstGeom prst="rect">
            <a:avLst/>
          </a:prstGeom>
        </p:spPr>
      </p:pic>
      <p:sp>
        <p:nvSpPr>
          <p:cNvPr id="4" name="TextBox 3">
            <a:extLst>
              <a:ext uri="{FF2B5EF4-FFF2-40B4-BE49-F238E27FC236}">
                <a16:creationId xmlns:a16="http://schemas.microsoft.com/office/drawing/2014/main" id="{CE20EEE6-BAD3-4203-AFD7-51F5F04849FE}"/>
              </a:ext>
            </a:extLst>
          </p:cNvPr>
          <p:cNvSpPr txBox="1"/>
          <p:nvPr/>
        </p:nvSpPr>
        <p:spPr>
          <a:xfrm>
            <a:off x="9647433" y="5980837"/>
            <a:ext cx="2392386" cy="584775"/>
          </a:xfrm>
          <a:prstGeom prst="rect">
            <a:avLst/>
          </a:prstGeom>
          <a:noFill/>
        </p:spPr>
        <p:txBody>
          <a:bodyPr wrap="none" rtlCol="0">
            <a:spAutoFit/>
          </a:bodyPr>
          <a:lstStyle/>
          <a:p>
            <a:r>
              <a:rPr lang="pt-BR" sz="3200" dirty="0">
                <a:latin typeface="Arial Rounded MT Bold" panose="020F0704030504030204" pitchFamily="34" charset="0"/>
              </a:rPr>
              <a:t>Trilha .NET</a:t>
            </a:r>
          </a:p>
        </p:txBody>
      </p:sp>
    </p:spTree>
    <p:extLst>
      <p:ext uri="{BB962C8B-B14F-4D97-AF65-F5344CB8AC3E}">
        <p14:creationId xmlns:p14="http://schemas.microsoft.com/office/powerpoint/2010/main" val="197844460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descr="Image result for payments methods">
            <a:extLst>
              <a:ext uri="{FF2B5EF4-FFF2-40B4-BE49-F238E27FC236}">
                <a16:creationId xmlns:a16="http://schemas.microsoft.com/office/drawing/2014/main" id="{781AC04F-2458-4DF6-8A84-DB6FF3ABA2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435" b="4027"/>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7273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013A-30A8-4CCB-9764-94ECC3239105}"/>
              </a:ext>
            </a:extLst>
          </p:cNvPr>
          <p:cNvSpPr>
            <a:spLocks noGrp="1"/>
          </p:cNvSpPr>
          <p:nvPr>
            <p:ph type="ctrTitle"/>
          </p:nvPr>
        </p:nvSpPr>
        <p:spPr>
          <a:xfrm>
            <a:off x="1524000" y="2139400"/>
            <a:ext cx="9144000" cy="2387600"/>
          </a:xfrm>
        </p:spPr>
        <p:txBody>
          <a:bodyPr>
            <a:normAutofit fontScale="90000"/>
          </a:bodyPr>
          <a:lstStyle/>
          <a:p>
            <a:r>
              <a:rPr lang="pt-BR" dirty="0">
                <a:latin typeface="Arial Rounded MT Bold" panose="020F0704030504030204" pitchFamily="34" charset="0"/>
                <a:cs typeface="Vani" panose="020B0502040204020203" pitchFamily="18" charset="0"/>
              </a:rPr>
              <a:t>Quem aqui já trabalhou ou teve que integrar com meios de pagamento?</a:t>
            </a:r>
          </a:p>
        </p:txBody>
      </p:sp>
    </p:spTree>
    <p:extLst>
      <p:ext uri="{BB962C8B-B14F-4D97-AF65-F5344CB8AC3E}">
        <p14:creationId xmlns:p14="http://schemas.microsoft.com/office/powerpoint/2010/main" val="2039886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hands up gif">
            <a:extLst>
              <a:ext uri="{FF2B5EF4-FFF2-40B4-BE49-F238E27FC236}">
                <a16:creationId xmlns:a16="http://schemas.microsoft.com/office/drawing/2014/main" id="{E4B2F385-2007-44D9-96D5-F77144E61867}"/>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11854"/>
            <a:ext cx="12192000" cy="6869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4807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4580" name="Picture 4" descr="Image result for bambu caminho">
            <a:extLst>
              <a:ext uri="{FF2B5EF4-FFF2-40B4-BE49-F238E27FC236}">
                <a16:creationId xmlns:a16="http://schemas.microsoft.com/office/drawing/2014/main" id="{DC641CFD-270F-4589-9DBB-E13029E4872F}"/>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t="2438" b="13293"/>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325EA75-0BD5-4CAF-B281-FA7575AB8CBA}"/>
              </a:ext>
            </a:extLst>
          </p:cNvPr>
          <p:cNvSpPr>
            <a:spLocks noGrp="1"/>
          </p:cNvSpPr>
          <p:nvPr>
            <p:ph type="title"/>
          </p:nvPr>
        </p:nvSpPr>
        <p:spPr>
          <a:xfrm>
            <a:off x="1524000" y="1636712"/>
            <a:ext cx="9144000" cy="2900518"/>
          </a:xfrm>
        </p:spPr>
        <p:txBody>
          <a:bodyPr vert="horz" lIns="91440" tIns="45720" rIns="91440" bIns="45720" rtlCol="0" anchor="b">
            <a:normAutofit/>
          </a:bodyPr>
          <a:lstStyle/>
          <a:p>
            <a:pPr algn="ctr"/>
            <a:r>
              <a:rPr lang="en-US" sz="6600" dirty="0" err="1">
                <a:solidFill>
                  <a:srgbClr val="FFFFFF"/>
                </a:solidFill>
                <a:latin typeface="Arial Rounded MT Bold" panose="020F0704030504030204" pitchFamily="34" charset="0"/>
              </a:rPr>
              <a:t>Vamos</a:t>
            </a:r>
            <a:r>
              <a:rPr lang="en-US" sz="6600" dirty="0">
                <a:solidFill>
                  <a:srgbClr val="FFFFFF"/>
                </a:solidFill>
                <a:latin typeface="Arial Rounded MT Bold" panose="020F0704030504030204" pitchFamily="34" charset="0"/>
              </a:rPr>
              <a:t> </a:t>
            </a:r>
            <a:r>
              <a:rPr lang="en-US" sz="6600" dirty="0" err="1">
                <a:solidFill>
                  <a:srgbClr val="FFFFFF"/>
                </a:solidFill>
                <a:latin typeface="Arial Rounded MT Bold" panose="020F0704030504030204" pitchFamily="34" charset="0"/>
              </a:rPr>
              <a:t>começar</a:t>
            </a:r>
            <a:r>
              <a:rPr lang="en-US" sz="6600" dirty="0">
                <a:solidFill>
                  <a:srgbClr val="FFFFFF"/>
                </a:solidFill>
                <a:latin typeface="Arial Rounded MT Bold" panose="020F0704030504030204" pitchFamily="34" charset="0"/>
              </a:rPr>
              <a:t> a </a:t>
            </a:r>
            <a:r>
              <a:rPr lang="en-US" sz="6600" dirty="0" err="1">
                <a:solidFill>
                  <a:srgbClr val="FFFFFF"/>
                </a:solidFill>
                <a:latin typeface="Arial Rounded MT Bold" panose="020F0704030504030204" pitchFamily="34" charset="0"/>
              </a:rPr>
              <a:t>nossa</a:t>
            </a:r>
            <a:r>
              <a:rPr lang="en-US" sz="6600" dirty="0">
                <a:solidFill>
                  <a:srgbClr val="FFFFFF"/>
                </a:solidFill>
                <a:latin typeface="Arial Rounded MT Bold" panose="020F0704030504030204" pitchFamily="34" charset="0"/>
              </a:rPr>
              <a:t> </a:t>
            </a:r>
            <a:r>
              <a:rPr lang="en-US" sz="6600" dirty="0" err="1">
                <a:solidFill>
                  <a:srgbClr val="FFFFFF"/>
                </a:solidFill>
                <a:latin typeface="Arial Rounded MT Bold" panose="020F0704030504030204" pitchFamily="34" charset="0"/>
              </a:rPr>
              <a:t>caminhada</a:t>
            </a:r>
            <a:endParaRPr lang="en-US" sz="6600" dirty="0">
              <a:solidFill>
                <a:srgbClr val="FFFFFF"/>
              </a:solidFill>
              <a:latin typeface="Arial Rounded MT Bold" panose="020F0704030504030204" pitchFamily="34" charset="0"/>
            </a:endParaRPr>
          </a:p>
        </p:txBody>
      </p:sp>
    </p:spTree>
    <p:extLst>
      <p:ext uri="{BB962C8B-B14F-4D97-AF65-F5344CB8AC3E}">
        <p14:creationId xmlns:p14="http://schemas.microsoft.com/office/powerpoint/2010/main" val="2071489843"/>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4580" name="Picture 4" descr="Image result for bambu caminho">
            <a:extLst>
              <a:ext uri="{FF2B5EF4-FFF2-40B4-BE49-F238E27FC236}">
                <a16:creationId xmlns:a16="http://schemas.microsoft.com/office/drawing/2014/main" id="{DC641CFD-270F-4589-9DBB-E13029E4872F}"/>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t="2438" b="13293"/>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85641574-2978-4385-98AA-53E6714B505C}"/>
              </a:ext>
            </a:extLst>
          </p:cNvPr>
          <p:cNvGrpSpPr/>
          <p:nvPr/>
        </p:nvGrpSpPr>
        <p:grpSpPr>
          <a:xfrm>
            <a:off x="10377507" y="3429000"/>
            <a:ext cx="1616183" cy="2867138"/>
            <a:chOff x="10477041" y="3357392"/>
            <a:chExt cx="1608464" cy="2867138"/>
          </a:xfrm>
        </p:grpSpPr>
        <p:cxnSp>
          <p:nvCxnSpPr>
            <p:cNvPr id="7" name="Straight Connector 6">
              <a:extLst>
                <a:ext uri="{FF2B5EF4-FFF2-40B4-BE49-F238E27FC236}">
                  <a16:creationId xmlns:a16="http://schemas.microsoft.com/office/drawing/2014/main" id="{C6D05FB3-D137-4799-9726-CA44002C5A24}"/>
                </a:ext>
              </a:extLst>
            </p:cNvPr>
            <p:cNvCxnSpPr>
              <a:cxnSpLocks/>
            </p:cNvCxnSpPr>
            <p:nvPr/>
          </p:nvCxnSpPr>
          <p:spPr>
            <a:xfrm flipH="1">
              <a:off x="10477041" y="6224530"/>
              <a:ext cx="16084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82692B4-0990-46A2-96E1-DF5337991EB7}"/>
                </a:ext>
              </a:extLst>
            </p:cNvPr>
            <p:cNvCxnSpPr>
              <a:cxnSpLocks/>
            </p:cNvCxnSpPr>
            <p:nvPr/>
          </p:nvCxnSpPr>
          <p:spPr>
            <a:xfrm flipH="1">
              <a:off x="10477041" y="4791420"/>
              <a:ext cx="16084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724B118-55AA-4591-BA63-6B859960F0E5}"/>
                </a:ext>
              </a:extLst>
            </p:cNvPr>
            <p:cNvCxnSpPr>
              <a:cxnSpLocks/>
            </p:cNvCxnSpPr>
            <p:nvPr/>
          </p:nvCxnSpPr>
          <p:spPr>
            <a:xfrm flipH="1">
              <a:off x="10928733" y="5985680"/>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0088961-BB0F-46E0-A78D-A670C5603236}"/>
                </a:ext>
              </a:extLst>
            </p:cNvPr>
            <p:cNvCxnSpPr>
              <a:cxnSpLocks/>
            </p:cNvCxnSpPr>
            <p:nvPr/>
          </p:nvCxnSpPr>
          <p:spPr>
            <a:xfrm flipH="1">
              <a:off x="10928733" y="5746828"/>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5278527-F87B-4BD0-A1FF-CD92438F2982}"/>
                </a:ext>
              </a:extLst>
            </p:cNvPr>
            <p:cNvCxnSpPr>
              <a:cxnSpLocks/>
            </p:cNvCxnSpPr>
            <p:nvPr/>
          </p:nvCxnSpPr>
          <p:spPr>
            <a:xfrm flipH="1">
              <a:off x="10477041" y="5507976"/>
              <a:ext cx="16084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19E6E7A-7914-47C0-A858-1E4389F88026}"/>
                </a:ext>
              </a:extLst>
            </p:cNvPr>
            <p:cNvCxnSpPr>
              <a:cxnSpLocks/>
            </p:cNvCxnSpPr>
            <p:nvPr/>
          </p:nvCxnSpPr>
          <p:spPr>
            <a:xfrm flipH="1">
              <a:off x="10928733" y="5269124"/>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6832D19-C841-4E51-9DE8-AF07C53BFB16}"/>
                </a:ext>
              </a:extLst>
            </p:cNvPr>
            <p:cNvCxnSpPr>
              <a:cxnSpLocks/>
            </p:cNvCxnSpPr>
            <p:nvPr/>
          </p:nvCxnSpPr>
          <p:spPr>
            <a:xfrm flipH="1">
              <a:off x="10928733" y="5030272"/>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52AAB6B-0F8F-4D0A-AC03-EA825A48A5C2}"/>
                </a:ext>
              </a:extLst>
            </p:cNvPr>
            <p:cNvCxnSpPr>
              <a:cxnSpLocks/>
            </p:cNvCxnSpPr>
            <p:nvPr/>
          </p:nvCxnSpPr>
          <p:spPr>
            <a:xfrm flipH="1">
              <a:off x="10477041" y="3357392"/>
              <a:ext cx="16084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CC72A4A-6452-4120-AB6D-9E44A96F59E4}"/>
                </a:ext>
              </a:extLst>
            </p:cNvPr>
            <p:cNvCxnSpPr>
              <a:cxnSpLocks/>
            </p:cNvCxnSpPr>
            <p:nvPr/>
          </p:nvCxnSpPr>
          <p:spPr>
            <a:xfrm flipH="1">
              <a:off x="10928733" y="4551652"/>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2194936-CEB1-4903-A52C-3D37862038BB}"/>
                </a:ext>
              </a:extLst>
            </p:cNvPr>
            <p:cNvCxnSpPr>
              <a:cxnSpLocks/>
            </p:cNvCxnSpPr>
            <p:nvPr/>
          </p:nvCxnSpPr>
          <p:spPr>
            <a:xfrm flipH="1">
              <a:off x="10928733" y="4312800"/>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DFE3215-A797-44D3-A7AD-F8357B41C22A}"/>
                </a:ext>
              </a:extLst>
            </p:cNvPr>
            <p:cNvCxnSpPr>
              <a:cxnSpLocks/>
            </p:cNvCxnSpPr>
            <p:nvPr/>
          </p:nvCxnSpPr>
          <p:spPr>
            <a:xfrm flipH="1">
              <a:off x="10477041" y="4073948"/>
              <a:ext cx="16084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8CDB44C-CD7C-45A9-8374-32E92F6CD71F}"/>
                </a:ext>
              </a:extLst>
            </p:cNvPr>
            <p:cNvCxnSpPr>
              <a:cxnSpLocks/>
            </p:cNvCxnSpPr>
            <p:nvPr/>
          </p:nvCxnSpPr>
          <p:spPr>
            <a:xfrm flipH="1">
              <a:off x="10928733" y="3835096"/>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C28E773-A4B3-4207-9A40-ACCE43CC931F}"/>
                </a:ext>
              </a:extLst>
            </p:cNvPr>
            <p:cNvCxnSpPr>
              <a:cxnSpLocks/>
            </p:cNvCxnSpPr>
            <p:nvPr/>
          </p:nvCxnSpPr>
          <p:spPr>
            <a:xfrm flipH="1">
              <a:off x="10928733" y="3596244"/>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9CC575BF-3980-4C55-B0AC-75778A8675C9}"/>
              </a:ext>
            </a:extLst>
          </p:cNvPr>
          <p:cNvSpPr txBox="1"/>
          <p:nvPr/>
        </p:nvSpPr>
        <p:spPr>
          <a:xfrm>
            <a:off x="7112967" y="5993672"/>
            <a:ext cx="3272250" cy="461665"/>
          </a:xfrm>
          <a:prstGeom prst="rect">
            <a:avLst/>
          </a:prstGeom>
          <a:noFill/>
        </p:spPr>
        <p:txBody>
          <a:bodyPr wrap="square" rtlCol="0">
            <a:spAutoFit/>
          </a:bodyPr>
          <a:lstStyle/>
          <a:p>
            <a:pPr algn="r"/>
            <a:r>
              <a:rPr lang="pt-BR" sz="2400" dirty="0"/>
              <a:t>5 empresas</a:t>
            </a:r>
          </a:p>
        </p:txBody>
      </p:sp>
      <p:sp>
        <p:nvSpPr>
          <p:cNvPr id="21" name="TextBox 20">
            <a:extLst>
              <a:ext uri="{FF2B5EF4-FFF2-40B4-BE49-F238E27FC236}">
                <a16:creationId xmlns:a16="http://schemas.microsoft.com/office/drawing/2014/main" id="{1BD10DA8-59E8-44FB-BAB7-404BCA632B2F}"/>
              </a:ext>
            </a:extLst>
          </p:cNvPr>
          <p:cNvSpPr txBox="1"/>
          <p:nvPr/>
        </p:nvSpPr>
        <p:spPr>
          <a:xfrm>
            <a:off x="7112967" y="4567101"/>
            <a:ext cx="3272250" cy="461665"/>
          </a:xfrm>
          <a:prstGeom prst="rect">
            <a:avLst/>
          </a:prstGeom>
          <a:noFill/>
        </p:spPr>
        <p:txBody>
          <a:bodyPr wrap="square" rtlCol="0">
            <a:spAutoFit/>
          </a:bodyPr>
          <a:lstStyle/>
          <a:p>
            <a:pPr algn="r"/>
            <a:r>
              <a:rPr lang="pt-BR" sz="2400" dirty="0"/>
              <a:t>22 sistemas</a:t>
            </a:r>
          </a:p>
        </p:txBody>
      </p:sp>
      <p:sp>
        <p:nvSpPr>
          <p:cNvPr id="22" name="TextBox 21">
            <a:extLst>
              <a:ext uri="{FF2B5EF4-FFF2-40B4-BE49-F238E27FC236}">
                <a16:creationId xmlns:a16="http://schemas.microsoft.com/office/drawing/2014/main" id="{0EB7EBAE-DAA2-45B5-91EC-22EF037E24FC}"/>
              </a:ext>
            </a:extLst>
          </p:cNvPr>
          <p:cNvSpPr txBox="1"/>
          <p:nvPr/>
        </p:nvSpPr>
        <p:spPr>
          <a:xfrm>
            <a:off x="5499280" y="5281883"/>
            <a:ext cx="4885937" cy="461665"/>
          </a:xfrm>
          <a:prstGeom prst="rect">
            <a:avLst/>
          </a:prstGeom>
          <a:noFill/>
        </p:spPr>
        <p:txBody>
          <a:bodyPr wrap="square" rtlCol="0">
            <a:spAutoFit/>
          </a:bodyPr>
          <a:lstStyle/>
          <a:p>
            <a:pPr algn="r"/>
            <a:r>
              <a:rPr lang="pt-BR" sz="2400" dirty="0"/>
              <a:t>≈ 8 mil transações mês</a:t>
            </a:r>
          </a:p>
        </p:txBody>
      </p:sp>
      <p:sp>
        <p:nvSpPr>
          <p:cNvPr id="23" name="TextBox 22">
            <a:extLst>
              <a:ext uri="{FF2B5EF4-FFF2-40B4-BE49-F238E27FC236}">
                <a16:creationId xmlns:a16="http://schemas.microsoft.com/office/drawing/2014/main" id="{7FBAC0C8-FE87-4221-BAF6-4EAB6EE474C8}"/>
              </a:ext>
            </a:extLst>
          </p:cNvPr>
          <p:cNvSpPr txBox="1"/>
          <p:nvPr/>
        </p:nvSpPr>
        <p:spPr>
          <a:xfrm>
            <a:off x="5499279" y="3847444"/>
            <a:ext cx="4885937" cy="461665"/>
          </a:xfrm>
          <a:prstGeom prst="rect">
            <a:avLst/>
          </a:prstGeom>
          <a:noFill/>
        </p:spPr>
        <p:txBody>
          <a:bodyPr wrap="square" rtlCol="0">
            <a:spAutoFit/>
          </a:bodyPr>
          <a:lstStyle/>
          <a:p>
            <a:pPr algn="r"/>
            <a:r>
              <a:rPr lang="pt-BR" sz="2400" dirty="0"/>
              <a:t>≈ 30 mil </a:t>
            </a:r>
            <a:r>
              <a:rPr lang="pt-BR" sz="2400" dirty="0" err="1"/>
              <a:t>requests</a:t>
            </a:r>
            <a:r>
              <a:rPr lang="pt-BR" sz="2400" dirty="0"/>
              <a:t> mês</a:t>
            </a:r>
          </a:p>
        </p:txBody>
      </p:sp>
      <p:sp>
        <p:nvSpPr>
          <p:cNvPr id="24" name="TextBox 23">
            <a:extLst>
              <a:ext uri="{FF2B5EF4-FFF2-40B4-BE49-F238E27FC236}">
                <a16:creationId xmlns:a16="http://schemas.microsoft.com/office/drawing/2014/main" id="{31E74760-00E5-4E47-9C45-6A9DE694CDDA}"/>
              </a:ext>
            </a:extLst>
          </p:cNvPr>
          <p:cNvSpPr txBox="1"/>
          <p:nvPr/>
        </p:nvSpPr>
        <p:spPr>
          <a:xfrm>
            <a:off x="5499278" y="3119377"/>
            <a:ext cx="4885937" cy="461665"/>
          </a:xfrm>
          <a:prstGeom prst="rect">
            <a:avLst/>
          </a:prstGeom>
          <a:noFill/>
        </p:spPr>
        <p:txBody>
          <a:bodyPr wrap="square" rtlCol="0">
            <a:spAutoFit/>
          </a:bodyPr>
          <a:lstStyle/>
          <a:p>
            <a:pPr algn="r"/>
            <a:r>
              <a:rPr lang="pt-BR" sz="2400" dirty="0"/>
              <a:t>aumento 40%</a:t>
            </a:r>
          </a:p>
        </p:txBody>
      </p:sp>
    </p:spTree>
    <p:extLst>
      <p:ext uri="{BB962C8B-B14F-4D97-AF65-F5344CB8AC3E}">
        <p14:creationId xmlns:p14="http://schemas.microsoft.com/office/powerpoint/2010/main" val="356020152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1" grpId="0"/>
      <p:bldP spid="22"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4580" name="Picture 4" descr="Image result for bambu caminho">
            <a:extLst>
              <a:ext uri="{FF2B5EF4-FFF2-40B4-BE49-F238E27FC236}">
                <a16:creationId xmlns:a16="http://schemas.microsoft.com/office/drawing/2014/main" id="{DC641CFD-270F-4589-9DBB-E13029E4872F}"/>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t="2438" b="13293"/>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25">
            <a:extLst>
              <a:ext uri="{FF2B5EF4-FFF2-40B4-BE49-F238E27FC236}">
                <a16:creationId xmlns:a16="http://schemas.microsoft.com/office/drawing/2014/main" id="{FCD67397-131C-4880-8E1B-F89ABB9500B9}"/>
              </a:ext>
            </a:extLst>
          </p:cNvPr>
          <p:cNvGrpSpPr/>
          <p:nvPr/>
        </p:nvGrpSpPr>
        <p:grpSpPr>
          <a:xfrm flipH="1">
            <a:off x="198310" y="3343823"/>
            <a:ext cx="1608464" cy="2867138"/>
            <a:chOff x="10477041" y="3357392"/>
            <a:chExt cx="1608464" cy="2867138"/>
          </a:xfrm>
        </p:grpSpPr>
        <p:cxnSp>
          <p:nvCxnSpPr>
            <p:cNvPr id="27" name="Straight Connector 26">
              <a:extLst>
                <a:ext uri="{FF2B5EF4-FFF2-40B4-BE49-F238E27FC236}">
                  <a16:creationId xmlns:a16="http://schemas.microsoft.com/office/drawing/2014/main" id="{9AA74554-40F0-43FB-9835-584A9BCA3B58}"/>
                </a:ext>
              </a:extLst>
            </p:cNvPr>
            <p:cNvCxnSpPr>
              <a:cxnSpLocks/>
            </p:cNvCxnSpPr>
            <p:nvPr/>
          </p:nvCxnSpPr>
          <p:spPr>
            <a:xfrm flipH="1">
              <a:off x="10477041" y="6224530"/>
              <a:ext cx="16084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0926E46-8925-476F-BD5B-0D574E66DBC9}"/>
                </a:ext>
              </a:extLst>
            </p:cNvPr>
            <p:cNvCxnSpPr>
              <a:cxnSpLocks/>
            </p:cNvCxnSpPr>
            <p:nvPr/>
          </p:nvCxnSpPr>
          <p:spPr>
            <a:xfrm flipH="1">
              <a:off x="10477041" y="4791420"/>
              <a:ext cx="16084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FE3BF12-0681-4FDC-8C46-A8C436C2C463}"/>
                </a:ext>
              </a:extLst>
            </p:cNvPr>
            <p:cNvCxnSpPr>
              <a:cxnSpLocks/>
            </p:cNvCxnSpPr>
            <p:nvPr/>
          </p:nvCxnSpPr>
          <p:spPr>
            <a:xfrm flipH="1">
              <a:off x="10928733" y="5985680"/>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17C156D-D9C7-41B0-AF7F-9E908722041A}"/>
                </a:ext>
              </a:extLst>
            </p:cNvPr>
            <p:cNvCxnSpPr>
              <a:cxnSpLocks/>
            </p:cNvCxnSpPr>
            <p:nvPr/>
          </p:nvCxnSpPr>
          <p:spPr>
            <a:xfrm flipH="1">
              <a:off x="10928733" y="5746828"/>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FAFE00C-AECE-4123-A55E-FEC7917918B3}"/>
                </a:ext>
              </a:extLst>
            </p:cNvPr>
            <p:cNvCxnSpPr>
              <a:cxnSpLocks/>
            </p:cNvCxnSpPr>
            <p:nvPr/>
          </p:nvCxnSpPr>
          <p:spPr>
            <a:xfrm flipH="1">
              <a:off x="10477041" y="5507976"/>
              <a:ext cx="16084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A035477-95EE-41C9-81FE-1C57928DE601}"/>
                </a:ext>
              </a:extLst>
            </p:cNvPr>
            <p:cNvCxnSpPr>
              <a:cxnSpLocks/>
            </p:cNvCxnSpPr>
            <p:nvPr/>
          </p:nvCxnSpPr>
          <p:spPr>
            <a:xfrm flipH="1">
              <a:off x="10928733" y="5269124"/>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496FE20-02D0-40B5-A3A3-1D9D1F73395F}"/>
                </a:ext>
              </a:extLst>
            </p:cNvPr>
            <p:cNvCxnSpPr>
              <a:cxnSpLocks/>
            </p:cNvCxnSpPr>
            <p:nvPr/>
          </p:nvCxnSpPr>
          <p:spPr>
            <a:xfrm flipH="1">
              <a:off x="10928733" y="5030272"/>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0C3B4AC-0ADA-4D86-8E87-7551B278CD75}"/>
                </a:ext>
              </a:extLst>
            </p:cNvPr>
            <p:cNvCxnSpPr>
              <a:cxnSpLocks/>
            </p:cNvCxnSpPr>
            <p:nvPr/>
          </p:nvCxnSpPr>
          <p:spPr>
            <a:xfrm flipH="1">
              <a:off x="10477041" y="3357392"/>
              <a:ext cx="16084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0B2FF60-BD25-4DA4-9C0E-E4E5DC52ADE2}"/>
                </a:ext>
              </a:extLst>
            </p:cNvPr>
            <p:cNvCxnSpPr>
              <a:cxnSpLocks/>
            </p:cNvCxnSpPr>
            <p:nvPr/>
          </p:nvCxnSpPr>
          <p:spPr>
            <a:xfrm flipH="1">
              <a:off x="10928733" y="4551652"/>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7153607-2381-49E7-8BFF-62BAE154CEDE}"/>
                </a:ext>
              </a:extLst>
            </p:cNvPr>
            <p:cNvCxnSpPr>
              <a:cxnSpLocks/>
            </p:cNvCxnSpPr>
            <p:nvPr/>
          </p:nvCxnSpPr>
          <p:spPr>
            <a:xfrm flipH="1">
              <a:off x="10928733" y="4312800"/>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03B1FEF-238C-4F2F-9E0D-E15A967355E2}"/>
                </a:ext>
              </a:extLst>
            </p:cNvPr>
            <p:cNvCxnSpPr>
              <a:cxnSpLocks/>
            </p:cNvCxnSpPr>
            <p:nvPr/>
          </p:nvCxnSpPr>
          <p:spPr>
            <a:xfrm flipH="1">
              <a:off x="10477041" y="4073948"/>
              <a:ext cx="16084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A7B0106-16C4-48A0-80B2-505C0F523525}"/>
                </a:ext>
              </a:extLst>
            </p:cNvPr>
            <p:cNvCxnSpPr>
              <a:cxnSpLocks/>
            </p:cNvCxnSpPr>
            <p:nvPr/>
          </p:nvCxnSpPr>
          <p:spPr>
            <a:xfrm flipH="1">
              <a:off x="10928733" y="3835096"/>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BE30E1C-BBD5-44F1-813A-900BCF5F7103}"/>
                </a:ext>
              </a:extLst>
            </p:cNvPr>
            <p:cNvCxnSpPr>
              <a:cxnSpLocks/>
            </p:cNvCxnSpPr>
            <p:nvPr/>
          </p:nvCxnSpPr>
          <p:spPr>
            <a:xfrm flipH="1">
              <a:off x="10928733" y="3596244"/>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TextBox 19">
            <a:extLst>
              <a:ext uri="{FF2B5EF4-FFF2-40B4-BE49-F238E27FC236}">
                <a16:creationId xmlns:a16="http://schemas.microsoft.com/office/drawing/2014/main" id="{A89A5EB3-9898-4D67-A8E7-274AE3CA9801}"/>
              </a:ext>
            </a:extLst>
          </p:cNvPr>
          <p:cNvSpPr txBox="1"/>
          <p:nvPr/>
        </p:nvSpPr>
        <p:spPr>
          <a:xfrm>
            <a:off x="1821477" y="6031530"/>
            <a:ext cx="3276218" cy="461665"/>
          </a:xfrm>
          <a:prstGeom prst="rect">
            <a:avLst/>
          </a:prstGeom>
          <a:noFill/>
        </p:spPr>
        <p:txBody>
          <a:bodyPr wrap="square" rtlCol="0">
            <a:spAutoFit/>
          </a:bodyPr>
          <a:lstStyle/>
          <a:p>
            <a:r>
              <a:rPr lang="pt-BR" sz="2400" dirty="0"/>
              <a:t>Lógicas replicadas</a:t>
            </a:r>
          </a:p>
        </p:txBody>
      </p:sp>
      <p:sp>
        <p:nvSpPr>
          <p:cNvPr id="41" name="TextBox 40">
            <a:extLst>
              <a:ext uri="{FF2B5EF4-FFF2-40B4-BE49-F238E27FC236}">
                <a16:creationId xmlns:a16="http://schemas.microsoft.com/office/drawing/2014/main" id="{CD6CCB5D-0A85-4301-8891-A0B9EAFF407E}"/>
              </a:ext>
            </a:extLst>
          </p:cNvPr>
          <p:cNvSpPr txBox="1"/>
          <p:nvPr/>
        </p:nvSpPr>
        <p:spPr>
          <a:xfrm>
            <a:off x="1821477" y="5283983"/>
            <a:ext cx="5200618" cy="461665"/>
          </a:xfrm>
          <a:prstGeom prst="rect">
            <a:avLst/>
          </a:prstGeom>
          <a:noFill/>
        </p:spPr>
        <p:txBody>
          <a:bodyPr wrap="square" rtlCol="0">
            <a:spAutoFit/>
          </a:bodyPr>
          <a:lstStyle/>
          <a:p>
            <a:r>
              <a:rPr lang="pt-BR" sz="2400" dirty="0"/>
              <a:t>Bugs por causa das duplicidades</a:t>
            </a:r>
          </a:p>
        </p:txBody>
      </p:sp>
      <p:sp>
        <p:nvSpPr>
          <p:cNvPr id="42" name="TextBox 41">
            <a:extLst>
              <a:ext uri="{FF2B5EF4-FFF2-40B4-BE49-F238E27FC236}">
                <a16:creationId xmlns:a16="http://schemas.microsoft.com/office/drawing/2014/main" id="{851B9175-82E7-4F70-88D6-5B6A035535C1}"/>
              </a:ext>
            </a:extLst>
          </p:cNvPr>
          <p:cNvSpPr txBox="1"/>
          <p:nvPr/>
        </p:nvSpPr>
        <p:spPr>
          <a:xfrm>
            <a:off x="1821477" y="4597502"/>
            <a:ext cx="5200618" cy="461665"/>
          </a:xfrm>
          <a:prstGeom prst="rect">
            <a:avLst/>
          </a:prstGeom>
          <a:noFill/>
        </p:spPr>
        <p:txBody>
          <a:bodyPr wrap="square" rtlCol="0">
            <a:spAutoFit/>
          </a:bodyPr>
          <a:lstStyle/>
          <a:p>
            <a:r>
              <a:rPr lang="pt-BR" sz="2400" dirty="0"/>
              <a:t>Alto custo de manutenção</a:t>
            </a:r>
          </a:p>
        </p:txBody>
      </p:sp>
      <p:sp>
        <p:nvSpPr>
          <p:cNvPr id="43" name="TextBox 42">
            <a:extLst>
              <a:ext uri="{FF2B5EF4-FFF2-40B4-BE49-F238E27FC236}">
                <a16:creationId xmlns:a16="http://schemas.microsoft.com/office/drawing/2014/main" id="{5F56E631-3BD6-4C23-80D7-647D2701CA32}"/>
              </a:ext>
            </a:extLst>
          </p:cNvPr>
          <p:cNvSpPr txBox="1"/>
          <p:nvPr/>
        </p:nvSpPr>
        <p:spPr>
          <a:xfrm>
            <a:off x="1821477" y="3840008"/>
            <a:ext cx="7219492" cy="461665"/>
          </a:xfrm>
          <a:prstGeom prst="rect">
            <a:avLst/>
          </a:prstGeom>
          <a:noFill/>
        </p:spPr>
        <p:txBody>
          <a:bodyPr wrap="square" rtlCol="0">
            <a:spAutoFit/>
          </a:bodyPr>
          <a:lstStyle/>
          <a:p>
            <a:r>
              <a:rPr lang="pt-BR" sz="2400" dirty="0"/>
              <a:t>Lógicas de complexas integrações distribuídas</a:t>
            </a:r>
          </a:p>
        </p:txBody>
      </p:sp>
      <p:sp>
        <p:nvSpPr>
          <p:cNvPr id="44" name="TextBox 43">
            <a:extLst>
              <a:ext uri="{FF2B5EF4-FFF2-40B4-BE49-F238E27FC236}">
                <a16:creationId xmlns:a16="http://schemas.microsoft.com/office/drawing/2014/main" id="{1C07A579-B005-4D36-9C26-C5B69B6D9E41}"/>
              </a:ext>
            </a:extLst>
          </p:cNvPr>
          <p:cNvSpPr txBox="1"/>
          <p:nvPr/>
        </p:nvSpPr>
        <p:spPr>
          <a:xfrm>
            <a:off x="1821476" y="3127131"/>
            <a:ext cx="4067225" cy="461665"/>
          </a:xfrm>
          <a:prstGeom prst="rect">
            <a:avLst/>
          </a:prstGeom>
          <a:noFill/>
        </p:spPr>
        <p:txBody>
          <a:bodyPr wrap="square" rtlCol="0">
            <a:spAutoFit/>
          </a:bodyPr>
          <a:lstStyle/>
          <a:p>
            <a:r>
              <a:rPr lang="pt-BR" sz="2400" dirty="0"/>
              <a:t>Dificuldade de evolução</a:t>
            </a:r>
          </a:p>
        </p:txBody>
      </p:sp>
    </p:spTree>
    <p:extLst>
      <p:ext uri="{BB962C8B-B14F-4D97-AF65-F5344CB8AC3E}">
        <p14:creationId xmlns:p14="http://schemas.microsoft.com/office/powerpoint/2010/main" val="56223038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41" grpId="0"/>
      <p:bldP spid="42" grpId="0"/>
      <p:bldP spid="43"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age result for fintech">
            <a:extLst>
              <a:ext uri="{FF2B5EF4-FFF2-40B4-BE49-F238E27FC236}">
                <a16:creationId xmlns:a16="http://schemas.microsoft.com/office/drawing/2014/main" id="{A1C025D0-4FA7-45ED-AB32-60D8DE0EA89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71" r="3896"/>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7951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age result for fintech">
            <a:extLst>
              <a:ext uri="{FF2B5EF4-FFF2-40B4-BE49-F238E27FC236}">
                <a16:creationId xmlns:a16="http://schemas.microsoft.com/office/drawing/2014/main" id="{A1C025D0-4FA7-45ED-AB32-60D8DE0EA898}"/>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l="2771" r="3896"/>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Image result for fintech">
            <a:extLst>
              <a:ext uri="{FF2B5EF4-FFF2-40B4-BE49-F238E27FC236}">
                <a16:creationId xmlns:a16="http://schemas.microsoft.com/office/drawing/2014/main" id="{8507740E-5F5A-47A5-A4EF-5ECAF05831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508" t="39930" r="57617" b="48021"/>
          <a:stretch/>
        </p:blipFill>
        <p:spPr bwMode="auto">
          <a:xfrm>
            <a:off x="4145755" y="2738438"/>
            <a:ext cx="1028701" cy="826293"/>
          </a:xfrm>
          <a:prstGeom prst="hexagon">
            <a:avLst>
              <a:gd name="adj" fmla="val 31794"/>
              <a:gd name="vf" fmla="val 115470"/>
            </a:avLst>
          </a:prstGeom>
          <a:noFill/>
          <a:extLst>
            <a:ext uri="{909E8E84-426E-40DD-AFC4-6F175D3DCCD1}">
              <a14:hiddenFill xmlns:a14="http://schemas.microsoft.com/office/drawing/2010/main">
                <a:solidFill>
                  <a:srgbClr val="FFFFFF"/>
                </a:solidFill>
              </a14:hiddenFill>
            </a:ext>
          </a:extLst>
        </p:spPr>
      </p:pic>
      <p:sp>
        <p:nvSpPr>
          <p:cNvPr id="5" name="Callout: Line 4">
            <a:extLst>
              <a:ext uri="{FF2B5EF4-FFF2-40B4-BE49-F238E27FC236}">
                <a16:creationId xmlns:a16="http://schemas.microsoft.com/office/drawing/2014/main" id="{FC6FA852-0921-411A-AE5E-6442409653AD}"/>
              </a:ext>
            </a:extLst>
          </p:cNvPr>
          <p:cNvSpPr/>
          <p:nvPr/>
        </p:nvSpPr>
        <p:spPr>
          <a:xfrm>
            <a:off x="5623832" y="2576512"/>
            <a:ext cx="1618230" cy="280533"/>
          </a:xfrm>
          <a:prstGeom prst="borderCallout1">
            <a:avLst>
              <a:gd name="adj1" fmla="val 39971"/>
              <a:gd name="adj2" fmla="val -1417"/>
              <a:gd name="adj3" fmla="val 112500"/>
              <a:gd name="adj4" fmla="val -38333"/>
            </a:avLst>
          </a:prstGeom>
          <a:noFill/>
          <a:ln>
            <a:solidFill>
              <a:srgbClr val="1437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solidFill>
                  <a:schemeClr val="tx1"/>
                </a:solidFill>
              </a:rPr>
              <a:t>E-commerce</a:t>
            </a:r>
          </a:p>
        </p:txBody>
      </p:sp>
    </p:spTree>
    <p:extLst>
      <p:ext uri="{BB962C8B-B14F-4D97-AF65-F5344CB8AC3E}">
        <p14:creationId xmlns:p14="http://schemas.microsoft.com/office/powerpoint/2010/main" val="740963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age result for fintech">
            <a:extLst>
              <a:ext uri="{FF2B5EF4-FFF2-40B4-BE49-F238E27FC236}">
                <a16:creationId xmlns:a16="http://schemas.microsoft.com/office/drawing/2014/main" id="{A1C025D0-4FA7-45ED-AB32-60D8DE0EA898}"/>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l="2771" r="3896"/>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Image result for fintech">
            <a:extLst>
              <a:ext uri="{FF2B5EF4-FFF2-40B4-BE49-F238E27FC236}">
                <a16:creationId xmlns:a16="http://schemas.microsoft.com/office/drawing/2014/main" id="{8507740E-5F5A-47A5-A4EF-5ECAF05831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508" t="39930" r="57617" b="48021"/>
          <a:stretch/>
        </p:blipFill>
        <p:spPr bwMode="auto">
          <a:xfrm>
            <a:off x="4145755" y="2738438"/>
            <a:ext cx="1028701" cy="826293"/>
          </a:xfrm>
          <a:prstGeom prst="hexagon">
            <a:avLst>
              <a:gd name="adj" fmla="val 31794"/>
              <a:gd name="vf" fmla="val 115470"/>
            </a:avLst>
          </a:prstGeom>
          <a:noFill/>
          <a:extLst>
            <a:ext uri="{909E8E84-426E-40DD-AFC4-6F175D3DCCD1}">
              <a14:hiddenFill xmlns:a14="http://schemas.microsoft.com/office/drawing/2010/main">
                <a:solidFill>
                  <a:srgbClr val="FFFFFF"/>
                </a:solidFill>
              </a14:hiddenFill>
            </a:ext>
          </a:extLst>
        </p:spPr>
      </p:pic>
      <p:sp>
        <p:nvSpPr>
          <p:cNvPr id="5" name="Callout: Line 4">
            <a:extLst>
              <a:ext uri="{FF2B5EF4-FFF2-40B4-BE49-F238E27FC236}">
                <a16:creationId xmlns:a16="http://schemas.microsoft.com/office/drawing/2014/main" id="{FC6FA852-0921-411A-AE5E-6442409653AD}"/>
              </a:ext>
            </a:extLst>
          </p:cNvPr>
          <p:cNvSpPr/>
          <p:nvPr/>
        </p:nvSpPr>
        <p:spPr>
          <a:xfrm>
            <a:off x="7452632" y="2871051"/>
            <a:ext cx="1618230" cy="280533"/>
          </a:xfrm>
          <a:prstGeom prst="borderCallout1">
            <a:avLst>
              <a:gd name="adj1" fmla="val 39971"/>
              <a:gd name="adj2" fmla="val -1417"/>
              <a:gd name="adj3" fmla="val 280003"/>
              <a:gd name="adj4" fmla="val -20282"/>
            </a:avLst>
          </a:prstGeom>
          <a:noFill/>
          <a:ln>
            <a:solidFill>
              <a:srgbClr val="1437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solidFill>
                  <a:schemeClr val="tx1"/>
                </a:solidFill>
              </a:rPr>
              <a:t>milhas</a:t>
            </a:r>
          </a:p>
        </p:txBody>
      </p:sp>
      <p:pic>
        <p:nvPicPr>
          <p:cNvPr id="6" name="Picture 4" descr="Image result for fintech">
            <a:extLst>
              <a:ext uri="{FF2B5EF4-FFF2-40B4-BE49-F238E27FC236}">
                <a16:creationId xmlns:a16="http://schemas.microsoft.com/office/drawing/2014/main" id="{EA19651F-8FA2-47C6-8D9D-37AF62CC03E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812" t="53541" r="38313" b="34410"/>
          <a:stretch/>
        </p:blipFill>
        <p:spPr bwMode="auto">
          <a:xfrm>
            <a:off x="6676230" y="3668883"/>
            <a:ext cx="1028701" cy="826293"/>
          </a:xfrm>
          <a:prstGeom prst="hexagon">
            <a:avLst>
              <a:gd name="adj" fmla="val 31794"/>
              <a:gd name="vf" fmla="val 115470"/>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0912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age result for fintech">
            <a:extLst>
              <a:ext uri="{FF2B5EF4-FFF2-40B4-BE49-F238E27FC236}">
                <a16:creationId xmlns:a16="http://schemas.microsoft.com/office/drawing/2014/main" id="{A1C025D0-4FA7-45ED-AB32-60D8DE0EA898}"/>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l="2771" r="3896"/>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Image result for fintech">
            <a:extLst>
              <a:ext uri="{FF2B5EF4-FFF2-40B4-BE49-F238E27FC236}">
                <a16:creationId xmlns:a16="http://schemas.microsoft.com/office/drawing/2014/main" id="{8507740E-5F5A-47A5-A4EF-5ECAF05831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508" t="39930" r="57617" b="48021"/>
          <a:stretch/>
        </p:blipFill>
        <p:spPr bwMode="auto">
          <a:xfrm>
            <a:off x="4145755" y="2738438"/>
            <a:ext cx="1028701" cy="826293"/>
          </a:xfrm>
          <a:prstGeom prst="hexagon">
            <a:avLst>
              <a:gd name="adj" fmla="val 31794"/>
              <a:gd name="vf" fmla="val 115470"/>
            </a:avLst>
          </a:prstGeom>
          <a:noFill/>
          <a:extLst>
            <a:ext uri="{909E8E84-426E-40DD-AFC4-6F175D3DCCD1}">
              <a14:hiddenFill xmlns:a14="http://schemas.microsoft.com/office/drawing/2010/main">
                <a:solidFill>
                  <a:srgbClr val="FFFFFF"/>
                </a:solidFill>
              </a14:hiddenFill>
            </a:ext>
          </a:extLst>
        </p:spPr>
      </p:pic>
      <p:sp>
        <p:nvSpPr>
          <p:cNvPr id="5" name="Callout: Line 4">
            <a:extLst>
              <a:ext uri="{FF2B5EF4-FFF2-40B4-BE49-F238E27FC236}">
                <a16:creationId xmlns:a16="http://schemas.microsoft.com/office/drawing/2014/main" id="{FC6FA852-0921-411A-AE5E-6442409653AD}"/>
              </a:ext>
            </a:extLst>
          </p:cNvPr>
          <p:cNvSpPr/>
          <p:nvPr/>
        </p:nvSpPr>
        <p:spPr>
          <a:xfrm>
            <a:off x="5174456" y="5122862"/>
            <a:ext cx="1923030" cy="661081"/>
          </a:xfrm>
          <a:prstGeom prst="borderCallout1">
            <a:avLst>
              <a:gd name="adj1" fmla="val 55512"/>
              <a:gd name="adj2" fmla="val -4228"/>
              <a:gd name="adj3" fmla="val 4434"/>
              <a:gd name="adj4" fmla="val -51098"/>
            </a:avLst>
          </a:prstGeom>
          <a:noFill/>
          <a:ln>
            <a:solidFill>
              <a:srgbClr val="1437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solidFill>
                  <a:schemeClr val="tx1"/>
                </a:solidFill>
              </a:rPr>
              <a:t>Cartões Crédito, Débito e Dinheiro</a:t>
            </a:r>
          </a:p>
        </p:txBody>
      </p:sp>
      <p:pic>
        <p:nvPicPr>
          <p:cNvPr id="6" name="Picture 4" descr="Image result for fintech">
            <a:extLst>
              <a:ext uri="{FF2B5EF4-FFF2-40B4-BE49-F238E27FC236}">
                <a16:creationId xmlns:a16="http://schemas.microsoft.com/office/drawing/2014/main" id="{EA19651F-8FA2-47C6-8D9D-37AF62CC03E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812" t="53541" r="38313" b="34410"/>
          <a:stretch/>
        </p:blipFill>
        <p:spPr bwMode="auto">
          <a:xfrm>
            <a:off x="6676230" y="3668883"/>
            <a:ext cx="1028701" cy="826293"/>
          </a:xfrm>
          <a:prstGeom prst="hexagon">
            <a:avLst>
              <a:gd name="adj" fmla="val 31794"/>
              <a:gd name="vf" fmla="val 115470"/>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fintech">
            <a:extLst>
              <a:ext uri="{FF2B5EF4-FFF2-40B4-BE49-F238E27FC236}">
                <a16:creationId xmlns:a16="http://schemas.microsoft.com/office/drawing/2014/main" id="{3EEB782B-AE2F-427A-8FDA-ACA4628FCFB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446" t="62653" r="61679" b="25298"/>
          <a:stretch/>
        </p:blipFill>
        <p:spPr bwMode="auto">
          <a:xfrm>
            <a:off x="3628229" y="4296569"/>
            <a:ext cx="1028701" cy="826293"/>
          </a:xfrm>
          <a:prstGeom prst="hexagon">
            <a:avLst>
              <a:gd name="adj" fmla="val 31794"/>
              <a:gd name="vf" fmla="val 115470"/>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3909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age result for fintech">
            <a:extLst>
              <a:ext uri="{FF2B5EF4-FFF2-40B4-BE49-F238E27FC236}">
                <a16:creationId xmlns:a16="http://schemas.microsoft.com/office/drawing/2014/main" id="{A1C025D0-4FA7-45ED-AB32-60D8DE0EA898}"/>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l="2771" r="3896"/>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Image result for fintech">
            <a:extLst>
              <a:ext uri="{FF2B5EF4-FFF2-40B4-BE49-F238E27FC236}">
                <a16:creationId xmlns:a16="http://schemas.microsoft.com/office/drawing/2014/main" id="{8507740E-5F5A-47A5-A4EF-5ECAF05831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508" t="39930" r="57617" b="48021"/>
          <a:stretch/>
        </p:blipFill>
        <p:spPr bwMode="auto">
          <a:xfrm>
            <a:off x="4145755" y="2738438"/>
            <a:ext cx="1028701" cy="826293"/>
          </a:xfrm>
          <a:prstGeom prst="hexagon">
            <a:avLst>
              <a:gd name="adj" fmla="val 31794"/>
              <a:gd name="vf" fmla="val 115470"/>
            </a:avLst>
          </a:prstGeom>
          <a:noFill/>
          <a:extLst>
            <a:ext uri="{909E8E84-426E-40DD-AFC4-6F175D3DCCD1}">
              <a14:hiddenFill xmlns:a14="http://schemas.microsoft.com/office/drawing/2010/main">
                <a:solidFill>
                  <a:srgbClr val="FFFFFF"/>
                </a:solidFill>
              </a14:hiddenFill>
            </a:ext>
          </a:extLst>
        </p:spPr>
      </p:pic>
      <p:sp>
        <p:nvSpPr>
          <p:cNvPr id="5" name="Callout: Line 4">
            <a:extLst>
              <a:ext uri="{FF2B5EF4-FFF2-40B4-BE49-F238E27FC236}">
                <a16:creationId xmlns:a16="http://schemas.microsoft.com/office/drawing/2014/main" id="{FC6FA852-0921-411A-AE5E-6442409653AD}"/>
              </a:ext>
            </a:extLst>
          </p:cNvPr>
          <p:cNvSpPr/>
          <p:nvPr/>
        </p:nvSpPr>
        <p:spPr>
          <a:xfrm>
            <a:off x="7375522" y="2767919"/>
            <a:ext cx="1695339" cy="661081"/>
          </a:xfrm>
          <a:prstGeom prst="borderCallout1">
            <a:avLst>
              <a:gd name="adj1" fmla="val 623"/>
              <a:gd name="adj2" fmla="val 68543"/>
              <a:gd name="adj3" fmla="val -65823"/>
              <a:gd name="adj4" fmla="val 110710"/>
            </a:avLst>
          </a:prstGeom>
          <a:noFill/>
          <a:ln>
            <a:solidFill>
              <a:srgbClr val="1437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solidFill>
                  <a:schemeClr val="tx1"/>
                </a:solidFill>
              </a:rPr>
              <a:t>Novos meios de pagamento</a:t>
            </a:r>
          </a:p>
        </p:txBody>
      </p:sp>
      <p:pic>
        <p:nvPicPr>
          <p:cNvPr id="6" name="Picture 4" descr="Image result for fintech">
            <a:extLst>
              <a:ext uri="{FF2B5EF4-FFF2-40B4-BE49-F238E27FC236}">
                <a16:creationId xmlns:a16="http://schemas.microsoft.com/office/drawing/2014/main" id="{EA19651F-8FA2-47C6-8D9D-37AF62CC03E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812" t="53541" r="38313" b="34410"/>
          <a:stretch/>
        </p:blipFill>
        <p:spPr bwMode="auto">
          <a:xfrm>
            <a:off x="6676230" y="3668883"/>
            <a:ext cx="1028701" cy="826293"/>
          </a:xfrm>
          <a:prstGeom prst="hexagon">
            <a:avLst>
              <a:gd name="adj" fmla="val 31794"/>
              <a:gd name="vf" fmla="val 115470"/>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fintech">
            <a:extLst>
              <a:ext uri="{FF2B5EF4-FFF2-40B4-BE49-F238E27FC236}">
                <a16:creationId xmlns:a16="http://schemas.microsoft.com/office/drawing/2014/main" id="{46BFCE67-D92D-43F4-9ACA-421558EEE3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3831" t="28392" r="18294" b="59559"/>
          <a:stretch/>
        </p:blipFill>
        <p:spPr bwMode="auto">
          <a:xfrm>
            <a:off x="9280428" y="1963660"/>
            <a:ext cx="1028701" cy="826293"/>
          </a:xfrm>
          <a:prstGeom prst="hexagon">
            <a:avLst>
              <a:gd name="adj" fmla="val 31794"/>
              <a:gd name="vf" fmla="val 115470"/>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fintech">
            <a:extLst>
              <a:ext uri="{FF2B5EF4-FFF2-40B4-BE49-F238E27FC236}">
                <a16:creationId xmlns:a16="http://schemas.microsoft.com/office/drawing/2014/main" id="{3EEB782B-AE2F-427A-8FDA-ACA4628FCFB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446" t="62653" r="61679" b="25298"/>
          <a:stretch/>
        </p:blipFill>
        <p:spPr bwMode="auto">
          <a:xfrm>
            <a:off x="3628229" y="4296569"/>
            <a:ext cx="1028701" cy="826293"/>
          </a:xfrm>
          <a:prstGeom prst="hexagon">
            <a:avLst>
              <a:gd name="adj" fmla="val 31794"/>
              <a:gd name="vf" fmla="val 115470"/>
            </a:avLst>
          </a:prstGeom>
          <a:noFill/>
          <a:extLst>
            <a:ext uri="{909E8E84-426E-40DD-AFC4-6F175D3DCCD1}">
              <a14:hiddenFill xmlns:a14="http://schemas.microsoft.com/office/drawing/2010/main">
                <a:solidFill>
                  <a:srgbClr val="FFFFFF"/>
                </a:solidFill>
              </a14:hiddenFill>
            </a:ext>
          </a:extLst>
        </p:spPr>
      </p:pic>
      <p:pic>
        <p:nvPicPr>
          <p:cNvPr id="26628" name="Picture 4" descr="Related image">
            <a:extLst>
              <a:ext uri="{FF2B5EF4-FFF2-40B4-BE49-F238E27FC236}">
                <a16:creationId xmlns:a16="http://schemas.microsoft.com/office/drawing/2014/main" id="{4AD6CEC9-AA5B-45FC-9B98-6A4D2C0E5E5E}"/>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68404" y="4789776"/>
            <a:ext cx="1897898" cy="1907499"/>
          </a:xfrm>
          <a:prstGeom prst="rect">
            <a:avLst/>
          </a:prstGeom>
          <a:noFill/>
        </p:spPr>
      </p:pic>
    </p:spTree>
    <p:extLst>
      <p:ext uri="{BB962C8B-B14F-4D97-AF65-F5344CB8AC3E}">
        <p14:creationId xmlns:p14="http://schemas.microsoft.com/office/powerpoint/2010/main" val="1493626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6628"/>
                                        </p:tgtEl>
                                        <p:attrNameLst>
                                          <p:attrName>style.visibility</p:attrName>
                                        </p:attrNameLst>
                                      </p:cBhvr>
                                      <p:to>
                                        <p:strVal val="visible"/>
                                      </p:to>
                                    </p:set>
                                    <p:anim calcmode="lin" valueType="num">
                                      <p:cBhvr>
                                        <p:cTn id="7" dur="500" fill="hold"/>
                                        <p:tgtEl>
                                          <p:spTgt spid="26628"/>
                                        </p:tgtEl>
                                        <p:attrNameLst>
                                          <p:attrName>ppt_w</p:attrName>
                                        </p:attrNameLst>
                                      </p:cBhvr>
                                      <p:tavLst>
                                        <p:tav tm="0">
                                          <p:val>
                                            <p:fltVal val="0"/>
                                          </p:val>
                                        </p:tav>
                                        <p:tav tm="100000">
                                          <p:val>
                                            <p:strVal val="#ppt_w"/>
                                          </p:val>
                                        </p:tav>
                                      </p:tavLst>
                                    </p:anim>
                                    <p:anim calcmode="lin" valueType="num">
                                      <p:cBhvr>
                                        <p:cTn id="8" dur="500" fill="hold"/>
                                        <p:tgtEl>
                                          <p:spTgt spid="26628"/>
                                        </p:tgtEl>
                                        <p:attrNameLst>
                                          <p:attrName>ppt_h</p:attrName>
                                        </p:attrNameLst>
                                      </p:cBhvr>
                                      <p:tavLst>
                                        <p:tav tm="0">
                                          <p:val>
                                            <p:fltVal val="0"/>
                                          </p:val>
                                        </p:tav>
                                        <p:tav tm="100000">
                                          <p:val>
                                            <p:strVal val="#ppt_h"/>
                                          </p:val>
                                        </p:tav>
                                      </p:tavLst>
                                    </p:anim>
                                    <p:animEffect transition="in" filter="fade">
                                      <p:cBhvr>
                                        <p:cTn id="9" dur="500"/>
                                        <p:tgtEl>
                                          <p:spTgt spid="26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190B8A3-E6F5-4EB6-8656-9B2FDE793F98}"/>
              </a:ext>
            </a:extLst>
          </p:cNvPr>
          <p:cNvCxnSpPr/>
          <p:nvPr/>
        </p:nvCxnSpPr>
        <p:spPr>
          <a:xfrm>
            <a:off x="6255657" y="580571"/>
            <a:ext cx="0" cy="5834743"/>
          </a:xfrm>
          <a:prstGeom prst="line">
            <a:avLst/>
          </a:prstGeom>
          <a:ln w="57150"/>
          <a:effectLst>
            <a:outerShdw blurRad="50800" dist="38100" dir="5400000" algn="t" rotWithShape="0">
              <a:prstClr val="black">
                <a:alpha val="40000"/>
              </a:prstClr>
            </a:outerShdw>
          </a:effectLst>
        </p:spPr>
        <p:style>
          <a:lnRef idx="3">
            <a:schemeClr val="accent2"/>
          </a:lnRef>
          <a:fillRef idx="0">
            <a:schemeClr val="accent2"/>
          </a:fillRef>
          <a:effectRef idx="2">
            <a:schemeClr val="accent2"/>
          </a:effectRef>
          <a:fontRef idx="minor">
            <a:schemeClr val="tx1"/>
          </a:fontRef>
        </p:style>
      </p:cxnSp>
      <p:cxnSp>
        <p:nvCxnSpPr>
          <p:cNvPr id="13" name="Straight Connector 12">
            <a:extLst>
              <a:ext uri="{FF2B5EF4-FFF2-40B4-BE49-F238E27FC236}">
                <a16:creationId xmlns:a16="http://schemas.microsoft.com/office/drawing/2014/main" id="{62876998-F794-4F56-9F55-B3CA6A3F3779}"/>
              </a:ext>
            </a:extLst>
          </p:cNvPr>
          <p:cNvCxnSpPr>
            <a:cxnSpLocks/>
          </p:cNvCxnSpPr>
          <p:nvPr/>
        </p:nvCxnSpPr>
        <p:spPr>
          <a:xfrm flipV="1">
            <a:off x="812800" y="3323772"/>
            <a:ext cx="10827658" cy="103426"/>
          </a:xfrm>
          <a:prstGeom prst="line">
            <a:avLst/>
          </a:prstGeom>
          <a:ln w="57150"/>
          <a:effectLst>
            <a:outerShdw blurRad="50800" dist="38100" dir="5400000" algn="t" rotWithShape="0">
              <a:prstClr val="black">
                <a:alpha val="40000"/>
              </a:prstClr>
            </a:outerShdw>
          </a:effectLst>
        </p:spPr>
        <p:style>
          <a:lnRef idx="3">
            <a:schemeClr val="accent2"/>
          </a:lnRef>
          <a:fillRef idx="0">
            <a:schemeClr val="accent2"/>
          </a:fillRef>
          <a:effectRef idx="2">
            <a:schemeClr val="accent2"/>
          </a:effectRef>
          <a:fontRef idx="minor">
            <a:schemeClr val="tx1"/>
          </a:fontRef>
        </p:style>
      </p:cxnSp>
      <p:grpSp>
        <p:nvGrpSpPr>
          <p:cNvPr id="11" name="Group 10">
            <a:extLst>
              <a:ext uri="{FF2B5EF4-FFF2-40B4-BE49-F238E27FC236}">
                <a16:creationId xmlns:a16="http://schemas.microsoft.com/office/drawing/2014/main" id="{FC42DE42-4A99-4E6C-99B4-C7D800656C6B}"/>
              </a:ext>
            </a:extLst>
          </p:cNvPr>
          <p:cNvGrpSpPr/>
          <p:nvPr/>
        </p:nvGrpSpPr>
        <p:grpSpPr>
          <a:xfrm>
            <a:off x="7411499" y="425540"/>
            <a:ext cx="4107134" cy="2432224"/>
            <a:chOff x="7411499" y="425540"/>
            <a:chExt cx="4107134" cy="2432224"/>
          </a:xfrm>
        </p:grpSpPr>
        <p:pic>
          <p:nvPicPr>
            <p:cNvPr id="31746" name="Picture 2" descr="Image result for adquirentes">
              <a:extLst>
                <a:ext uri="{FF2B5EF4-FFF2-40B4-BE49-F238E27FC236}">
                  <a16:creationId xmlns:a16="http://schemas.microsoft.com/office/drawing/2014/main" id="{E7AD1C6E-8840-4E3E-ADB5-011AEFFA41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1499" y="1258821"/>
              <a:ext cx="3233594" cy="159894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F0F4665-7975-48DF-B715-D90A6FF2F290}"/>
                </a:ext>
              </a:extLst>
            </p:cNvPr>
            <p:cNvSpPr txBox="1"/>
            <p:nvPr/>
          </p:nvSpPr>
          <p:spPr>
            <a:xfrm>
              <a:off x="9771552" y="425540"/>
              <a:ext cx="1747081" cy="461665"/>
            </a:xfrm>
            <a:prstGeom prst="rect">
              <a:avLst/>
            </a:prstGeom>
            <a:noFill/>
          </p:spPr>
          <p:txBody>
            <a:bodyPr wrap="none" rtlCol="0">
              <a:spAutoFit/>
            </a:bodyPr>
            <a:lstStyle/>
            <a:p>
              <a:r>
                <a:rPr lang="pt-BR" sz="2400" b="1" dirty="0"/>
                <a:t>Adquirentes</a:t>
              </a:r>
            </a:p>
          </p:txBody>
        </p:sp>
      </p:grpSp>
      <p:grpSp>
        <p:nvGrpSpPr>
          <p:cNvPr id="15" name="Group 14">
            <a:extLst>
              <a:ext uri="{FF2B5EF4-FFF2-40B4-BE49-F238E27FC236}">
                <a16:creationId xmlns:a16="http://schemas.microsoft.com/office/drawing/2014/main" id="{0633C4DC-E98F-4860-A9B0-573DBBA9B614}"/>
              </a:ext>
            </a:extLst>
          </p:cNvPr>
          <p:cNvGrpSpPr/>
          <p:nvPr/>
        </p:nvGrpSpPr>
        <p:grpSpPr>
          <a:xfrm>
            <a:off x="820848" y="3605361"/>
            <a:ext cx="5055412" cy="2622325"/>
            <a:chOff x="6431510" y="3530600"/>
            <a:chExt cx="5055412" cy="2622325"/>
          </a:xfrm>
        </p:grpSpPr>
        <p:grpSp>
          <p:nvGrpSpPr>
            <p:cNvPr id="14" name="Group 13">
              <a:extLst>
                <a:ext uri="{FF2B5EF4-FFF2-40B4-BE49-F238E27FC236}">
                  <a16:creationId xmlns:a16="http://schemas.microsoft.com/office/drawing/2014/main" id="{A48A0C8D-1289-4645-8BEA-CD9519666369}"/>
                </a:ext>
              </a:extLst>
            </p:cNvPr>
            <p:cNvGrpSpPr/>
            <p:nvPr/>
          </p:nvGrpSpPr>
          <p:grpSpPr>
            <a:xfrm>
              <a:off x="6972978" y="4170429"/>
              <a:ext cx="4513944" cy="1982496"/>
              <a:chOff x="6972978" y="4170429"/>
              <a:chExt cx="4513944" cy="1982496"/>
            </a:xfrm>
          </p:grpSpPr>
          <p:pic>
            <p:nvPicPr>
              <p:cNvPr id="31750" name="Picture 6" descr="Image result for subadquirente">
                <a:extLst>
                  <a:ext uri="{FF2B5EF4-FFF2-40B4-BE49-F238E27FC236}">
                    <a16:creationId xmlns:a16="http://schemas.microsoft.com/office/drawing/2014/main" id="{5B845D6D-EE49-47A5-8FC4-3C688367484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016"/>
              <a:stretch/>
            </p:blipFill>
            <p:spPr bwMode="auto">
              <a:xfrm>
                <a:off x="6972978" y="4170429"/>
                <a:ext cx="4513944" cy="1428750"/>
              </a:xfrm>
              <a:prstGeom prst="rect">
                <a:avLst/>
              </a:prstGeom>
              <a:noFill/>
              <a:extLst>
                <a:ext uri="{909E8E84-426E-40DD-AFC4-6F175D3DCCD1}">
                  <a14:hiddenFill xmlns:a14="http://schemas.microsoft.com/office/drawing/2010/main">
                    <a:solidFill>
                      <a:srgbClr val="FFFFFF"/>
                    </a:solidFill>
                  </a14:hiddenFill>
                </a:ext>
              </a:extLst>
            </p:spPr>
          </p:pic>
          <p:pic>
            <p:nvPicPr>
              <p:cNvPr id="31752" name="Picture 8" descr="Image result for hotpay">
                <a:extLst>
                  <a:ext uri="{FF2B5EF4-FFF2-40B4-BE49-F238E27FC236}">
                    <a16:creationId xmlns:a16="http://schemas.microsoft.com/office/drawing/2014/main" id="{15A7C421-3CFA-4B8A-8F37-DE6A19633E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58299" y="5676870"/>
                <a:ext cx="1720395" cy="476055"/>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TextBox 18">
              <a:extLst>
                <a:ext uri="{FF2B5EF4-FFF2-40B4-BE49-F238E27FC236}">
                  <a16:creationId xmlns:a16="http://schemas.microsoft.com/office/drawing/2014/main" id="{70EE4549-5FAB-4546-A39E-FBC8B631ABA4}"/>
                </a:ext>
              </a:extLst>
            </p:cNvPr>
            <p:cNvSpPr txBox="1"/>
            <p:nvPr/>
          </p:nvSpPr>
          <p:spPr>
            <a:xfrm>
              <a:off x="6431510" y="3530600"/>
              <a:ext cx="2189510" cy="461665"/>
            </a:xfrm>
            <a:prstGeom prst="rect">
              <a:avLst/>
            </a:prstGeom>
            <a:noFill/>
          </p:spPr>
          <p:txBody>
            <a:bodyPr wrap="none" rtlCol="0">
              <a:spAutoFit/>
            </a:bodyPr>
            <a:lstStyle/>
            <a:p>
              <a:r>
                <a:rPr lang="pt-BR" sz="2400" b="1" dirty="0" err="1"/>
                <a:t>Subadquirentes</a:t>
              </a:r>
              <a:endParaRPr lang="pt-BR" sz="2400" b="1" dirty="0"/>
            </a:p>
          </p:txBody>
        </p:sp>
      </p:grpSp>
      <p:grpSp>
        <p:nvGrpSpPr>
          <p:cNvPr id="16" name="Group 15">
            <a:extLst>
              <a:ext uri="{FF2B5EF4-FFF2-40B4-BE49-F238E27FC236}">
                <a16:creationId xmlns:a16="http://schemas.microsoft.com/office/drawing/2014/main" id="{D5A2521D-1F6E-43F2-A1D2-BA85896762D3}"/>
              </a:ext>
            </a:extLst>
          </p:cNvPr>
          <p:cNvGrpSpPr/>
          <p:nvPr/>
        </p:nvGrpSpPr>
        <p:grpSpPr>
          <a:xfrm>
            <a:off x="7024341" y="3559656"/>
            <a:ext cx="4494292" cy="2963859"/>
            <a:chOff x="1235085" y="3623034"/>
            <a:chExt cx="4494292" cy="2963859"/>
          </a:xfrm>
        </p:grpSpPr>
        <p:pic>
          <p:nvPicPr>
            <p:cNvPr id="31754" name="Picture 10" descr="Image result for mundipagg">
              <a:extLst>
                <a:ext uri="{FF2B5EF4-FFF2-40B4-BE49-F238E27FC236}">
                  <a16:creationId xmlns:a16="http://schemas.microsoft.com/office/drawing/2014/main" id="{C00CA3EC-32D4-436F-87E2-442A7CE02E8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35085" y="3946078"/>
              <a:ext cx="1877451" cy="1877451"/>
            </a:xfrm>
            <a:prstGeom prst="rect">
              <a:avLst/>
            </a:prstGeom>
            <a:noFill/>
            <a:extLst>
              <a:ext uri="{909E8E84-426E-40DD-AFC4-6F175D3DCCD1}">
                <a14:hiddenFill xmlns:a14="http://schemas.microsoft.com/office/drawing/2010/main">
                  <a:solidFill>
                    <a:srgbClr val="FFFFFF"/>
                  </a:solidFill>
                </a14:hiddenFill>
              </a:ext>
            </a:extLst>
          </p:spPr>
        </p:pic>
        <p:pic>
          <p:nvPicPr>
            <p:cNvPr id="31756" name="Picture 12" descr="Image result for braspag">
              <a:extLst>
                <a:ext uri="{FF2B5EF4-FFF2-40B4-BE49-F238E27FC236}">
                  <a16:creationId xmlns:a16="http://schemas.microsoft.com/office/drawing/2014/main" id="{8BB7EAA2-40DD-4057-83F0-8E259F24A60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87018" y="4366314"/>
              <a:ext cx="1442359" cy="1109883"/>
            </a:xfrm>
            <a:prstGeom prst="rect">
              <a:avLst/>
            </a:prstGeom>
            <a:noFill/>
            <a:extLst>
              <a:ext uri="{909E8E84-426E-40DD-AFC4-6F175D3DCCD1}">
                <a14:hiddenFill xmlns:a14="http://schemas.microsoft.com/office/drawing/2010/main">
                  <a:solidFill>
                    <a:srgbClr val="FFFFFF"/>
                  </a:solidFill>
                </a14:hiddenFill>
              </a:ext>
            </a:extLst>
          </p:spPr>
        </p:pic>
        <p:pic>
          <p:nvPicPr>
            <p:cNvPr id="31758" name="Picture 14" descr="Image result for vindi">
              <a:extLst>
                <a:ext uri="{FF2B5EF4-FFF2-40B4-BE49-F238E27FC236}">
                  <a16:creationId xmlns:a16="http://schemas.microsoft.com/office/drawing/2014/main" id="{95F43886-EB86-4001-892C-E1559FE211B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27120" y="5356026"/>
              <a:ext cx="1230867" cy="123086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1BA86B7E-E1BC-4F7D-9189-934D2C44A496}"/>
                </a:ext>
              </a:extLst>
            </p:cNvPr>
            <p:cNvSpPr txBox="1"/>
            <p:nvPr/>
          </p:nvSpPr>
          <p:spPr>
            <a:xfrm>
              <a:off x="4302127" y="3623034"/>
              <a:ext cx="1427250" cy="461665"/>
            </a:xfrm>
            <a:prstGeom prst="rect">
              <a:avLst/>
            </a:prstGeom>
            <a:noFill/>
          </p:spPr>
          <p:txBody>
            <a:bodyPr wrap="none" rtlCol="0">
              <a:spAutoFit/>
            </a:bodyPr>
            <a:lstStyle/>
            <a:p>
              <a:r>
                <a:rPr lang="pt-BR" sz="2400" b="1" dirty="0"/>
                <a:t>Gateways</a:t>
              </a:r>
            </a:p>
          </p:txBody>
        </p:sp>
      </p:grpSp>
      <p:sp>
        <p:nvSpPr>
          <p:cNvPr id="21" name="TextBox 20">
            <a:extLst>
              <a:ext uri="{FF2B5EF4-FFF2-40B4-BE49-F238E27FC236}">
                <a16:creationId xmlns:a16="http://schemas.microsoft.com/office/drawing/2014/main" id="{E54A2E44-DB31-41F2-B311-944A615221BC}"/>
              </a:ext>
            </a:extLst>
          </p:cNvPr>
          <p:cNvSpPr txBox="1"/>
          <p:nvPr/>
        </p:nvSpPr>
        <p:spPr>
          <a:xfrm>
            <a:off x="746560" y="425539"/>
            <a:ext cx="1449115" cy="461665"/>
          </a:xfrm>
          <a:prstGeom prst="rect">
            <a:avLst/>
          </a:prstGeom>
          <a:noFill/>
        </p:spPr>
        <p:txBody>
          <a:bodyPr wrap="none" rtlCol="0">
            <a:spAutoFit/>
          </a:bodyPr>
          <a:lstStyle/>
          <a:p>
            <a:r>
              <a:rPr lang="pt-BR" sz="2400" b="1" dirty="0"/>
              <a:t>Bandeiras</a:t>
            </a:r>
          </a:p>
        </p:txBody>
      </p:sp>
      <p:pic>
        <p:nvPicPr>
          <p:cNvPr id="31760" name="Picture 16" descr="Image result for elo">
            <a:extLst>
              <a:ext uri="{FF2B5EF4-FFF2-40B4-BE49-F238E27FC236}">
                <a16:creationId xmlns:a16="http://schemas.microsoft.com/office/drawing/2014/main" id="{94FEF0DF-28BD-4886-96D7-64A039FCD36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0857" y="1181294"/>
            <a:ext cx="2010146" cy="952306"/>
          </a:xfrm>
          <a:prstGeom prst="rect">
            <a:avLst/>
          </a:prstGeom>
          <a:noFill/>
          <a:extLst>
            <a:ext uri="{909E8E84-426E-40DD-AFC4-6F175D3DCCD1}">
              <a14:hiddenFill xmlns:a14="http://schemas.microsoft.com/office/drawing/2010/main">
                <a:solidFill>
                  <a:srgbClr val="FFFFFF"/>
                </a:solidFill>
              </a14:hiddenFill>
            </a:ext>
          </a:extLst>
        </p:spPr>
      </p:pic>
      <p:pic>
        <p:nvPicPr>
          <p:cNvPr id="31762" name="Picture 18" descr="Image result for mastercard">
            <a:extLst>
              <a:ext uri="{FF2B5EF4-FFF2-40B4-BE49-F238E27FC236}">
                <a16:creationId xmlns:a16="http://schemas.microsoft.com/office/drawing/2014/main" id="{45A887B3-4A7D-42BC-A72A-E2C4DD311C6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62078" y="2133600"/>
            <a:ext cx="1220906" cy="952307"/>
          </a:xfrm>
          <a:prstGeom prst="rect">
            <a:avLst/>
          </a:prstGeom>
          <a:noFill/>
          <a:extLst>
            <a:ext uri="{909E8E84-426E-40DD-AFC4-6F175D3DCCD1}">
              <a14:hiddenFill xmlns:a14="http://schemas.microsoft.com/office/drawing/2010/main">
                <a:solidFill>
                  <a:srgbClr val="FFFFFF"/>
                </a:solidFill>
              </a14:hiddenFill>
            </a:ext>
          </a:extLst>
        </p:spPr>
      </p:pic>
      <p:pic>
        <p:nvPicPr>
          <p:cNvPr id="31764" name="Picture 20" descr="Image result for visa">
            <a:extLst>
              <a:ext uri="{FF2B5EF4-FFF2-40B4-BE49-F238E27FC236}">
                <a16:creationId xmlns:a16="http://schemas.microsoft.com/office/drawing/2014/main" id="{6415034B-0E71-45A5-8EDF-D9C7AA5685A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94138" y="1297753"/>
            <a:ext cx="1835239" cy="597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9457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013A-30A8-4CCB-9764-94ECC3239105}"/>
              </a:ext>
            </a:extLst>
          </p:cNvPr>
          <p:cNvSpPr>
            <a:spLocks noGrp="1"/>
          </p:cNvSpPr>
          <p:nvPr>
            <p:ph type="ctrTitle"/>
          </p:nvPr>
        </p:nvSpPr>
        <p:spPr>
          <a:xfrm>
            <a:off x="556532" y="643467"/>
            <a:ext cx="11210925" cy="744836"/>
          </a:xfrm>
        </p:spPr>
        <p:txBody>
          <a:bodyPr vert="horz" lIns="91440" tIns="45720" rIns="91440" bIns="45720" rtlCol="0" anchor="ctr">
            <a:normAutofit/>
          </a:bodyPr>
          <a:lstStyle/>
          <a:p>
            <a:r>
              <a:rPr lang="en-US" sz="3200" kern="1200">
                <a:solidFill>
                  <a:schemeClr val="bg1"/>
                </a:solidFill>
                <a:latin typeface="+mj-lt"/>
                <a:ea typeface="+mj-ea"/>
                <a:cs typeface="+mj-cs"/>
              </a:rPr>
              <a:t>Quem conhece ou já trabalhou?</a:t>
            </a:r>
          </a:p>
        </p:txBody>
      </p:sp>
      <p:pic>
        <p:nvPicPr>
          <p:cNvPr id="8194" name="Picture 2" descr="Image result for lambda vs azure functions">
            <a:extLst>
              <a:ext uri="{FF2B5EF4-FFF2-40B4-BE49-F238E27FC236}">
                <a16:creationId xmlns:a16="http://schemas.microsoft.com/office/drawing/2014/main" id="{37F19AF2-153F-4340-A735-7FEE0137D02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396" b="10726"/>
          <a:stretch/>
        </p:blipFill>
        <p:spPr bwMode="auto">
          <a:xfrm>
            <a:off x="2190052" y="1675227"/>
            <a:ext cx="7811895" cy="4394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9264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Image result for hands up gif">
            <a:extLst>
              <a:ext uri="{FF2B5EF4-FFF2-40B4-BE49-F238E27FC236}">
                <a16:creationId xmlns:a16="http://schemas.microsoft.com/office/drawing/2014/main" id="{3E5DF855-B9DE-440B-A60C-61EB2FA8C43D}"/>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tretch>
            <a:fillRect/>
          </a:stretch>
        </p:blipFill>
        <p:spPr bwMode="auto">
          <a:xfrm>
            <a:off x="2175620" y="643467"/>
            <a:ext cx="7840759"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1722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pic>
        <p:nvPicPr>
          <p:cNvPr id="7170" name="Picture 2" descr="Image result for serverless azure functions">
            <a:extLst>
              <a:ext uri="{FF2B5EF4-FFF2-40B4-BE49-F238E27FC236}">
                <a16:creationId xmlns:a16="http://schemas.microsoft.com/office/drawing/2014/main" id="{10F92A94-BD9B-4CFD-BD58-35F09DEA73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54138"/>
            <a:ext cx="12192000" cy="4149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5233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0" name="Picture 2" descr="Image result for why">
            <a:extLst>
              <a:ext uri="{FF2B5EF4-FFF2-40B4-BE49-F238E27FC236}">
                <a16:creationId xmlns:a16="http://schemas.microsoft.com/office/drawing/2014/main" id="{CEE67233-2482-47D6-AF32-60E9D1FAE3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386" b="7387"/>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1A5013A-30A8-4CCB-9764-94ECC3239105}"/>
              </a:ext>
            </a:extLst>
          </p:cNvPr>
          <p:cNvSpPr>
            <a:spLocks noGrp="1"/>
          </p:cNvSpPr>
          <p:nvPr>
            <p:ph type="ctrTitle"/>
          </p:nvPr>
        </p:nvSpPr>
        <p:spPr>
          <a:xfrm>
            <a:off x="0" y="4055729"/>
            <a:ext cx="12191980" cy="1325563"/>
          </a:xfrm>
        </p:spPr>
        <p:txBody>
          <a:bodyPr vert="horz" lIns="91440" tIns="45720" rIns="91440" bIns="45720" rtlCol="0" anchor="b">
            <a:normAutofit/>
          </a:bodyPr>
          <a:lstStyle/>
          <a:p>
            <a:r>
              <a:rPr lang="en-US" sz="4200" dirty="0">
                <a:solidFill>
                  <a:srgbClr val="000000"/>
                </a:solidFill>
                <a:latin typeface="Arial Rounded MT Bold" panose="020F0704030504030204" pitchFamily="34" charset="0"/>
              </a:rPr>
              <a:t>Qual é a </a:t>
            </a:r>
            <a:r>
              <a:rPr lang="en-US" sz="4200" dirty="0" err="1">
                <a:solidFill>
                  <a:srgbClr val="000000"/>
                </a:solidFill>
                <a:latin typeface="Arial Rounded MT Bold" panose="020F0704030504030204" pitchFamily="34" charset="0"/>
              </a:rPr>
              <a:t>sua</a:t>
            </a:r>
            <a:r>
              <a:rPr lang="en-US" sz="4200" dirty="0">
                <a:solidFill>
                  <a:srgbClr val="000000"/>
                </a:solidFill>
                <a:latin typeface="Arial Rounded MT Bold" panose="020F0704030504030204" pitchFamily="34" charset="0"/>
              </a:rPr>
              <a:t> </a:t>
            </a:r>
            <a:r>
              <a:rPr lang="en-US" sz="4200" dirty="0" err="1">
                <a:solidFill>
                  <a:srgbClr val="000000"/>
                </a:solidFill>
                <a:latin typeface="Arial Rounded MT Bold" panose="020F0704030504030204" pitchFamily="34" charset="0"/>
              </a:rPr>
              <a:t>função</a:t>
            </a:r>
            <a:r>
              <a:rPr lang="en-US" sz="4200" dirty="0">
                <a:solidFill>
                  <a:srgbClr val="000000"/>
                </a:solidFill>
                <a:latin typeface="Arial Rounded MT Bold" panose="020F0704030504030204" pitchFamily="34" charset="0"/>
              </a:rPr>
              <a:t>? Para o </a:t>
            </a:r>
            <a:r>
              <a:rPr lang="en-US" sz="4200" dirty="0" err="1">
                <a:solidFill>
                  <a:srgbClr val="000000"/>
                </a:solidFill>
                <a:latin typeface="Arial Rounded MT Bold" panose="020F0704030504030204" pitchFamily="34" charset="0"/>
              </a:rPr>
              <a:t>quê</a:t>
            </a:r>
            <a:r>
              <a:rPr lang="en-US" sz="4200" dirty="0">
                <a:solidFill>
                  <a:srgbClr val="000000"/>
                </a:solidFill>
                <a:latin typeface="Arial Rounded MT Bold" panose="020F0704030504030204" pitchFamily="34" charset="0"/>
              </a:rPr>
              <a:t> </a:t>
            </a:r>
            <a:r>
              <a:rPr lang="en-US" sz="4200" dirty="0" err="1">
                <a:solidFill>
                  <a:srgbClr val="000000"/>
                </a:solidFill>
                <a:latin typeface="Arial Rounded MT Bold" panose="020F0704030504030204" pitchFamily="34" charset="0"/>
              </a:rPr>
              <a:t>você</a:t>
            </a:r>
            <a:r>
              <a:rPr lang="en-US" sz="4200" dirty="0">
                <a:solidFill>
                  <a:srgbClr val="000000"/>
                </a:solidFill>
                <a:latin typeface="Arial Rounded MT Bold" panose="020F0704030504030204" pitchFamily="34" charset="0"/>
              </a:rPr>
              <a:t> </a:t>
            </a:r>
            <a:r>
              <a:rPr lang="en-US" sz="4200" dirty="0" err="1">
                <a:solidFill>
                  <a:srgbClr val="000000"/>
                </a:solidFill>
                <a:latin typeface="Arial Rounded MT Bold" panose="020F0704030504030204" pitchFamily="34" charset="0"/>
              </a:rPr>
              <a:t>foi</a:t>
            </a:r>
            <a:r>
              <a:rPr lang="en-US" sz="4200" dirty="0">
                <a:solidFill>
                  <a:srgbClr val="000000"/>
                </a:solidFill>
                <a:latin typeface="Arial Rounded MT Bold" panose="020F0704030504030204" pitchFamily="34" charset="0"/>
              </a:rPr>
              <a:t> </a:t>
            </a:r>
            <a:r>
              <a:rPr lang="en-US" sz="4200" dirty="0" err="1">
                <a:solidFill>
                  <a:srgbClr val="000000"/>
                </a:solidFill>
                <a:latin typeface="Arial Rounded MT Bold" panose="020F0704030504030204" pitchFamily="34" charset="0"/>
              </a:rPr>
              <a:t>contratado</a:t>
            </a:r>
            <a:r>
              <a:rPr lang="en-US" sz="4200" dirty="0">
                <a:solidFill>
                  <a:srgbClr val="000000"/>
                </a:solidFill>
                <a:latin typeface="Arial Rounded MT Bold" panose="020F0704030504030204" pitchFamily="34" charset="0"/>
              </a:rPr>
              <a:t>?</a:t>
            </a:r>
          </a:p>
        </p:txBody>
      </p:sp>
    </p:spTree>
    <p:extLst>
      <p:ext uri="{BB962C8B-B14F-4D97-AF65-F5344CB8AC3E}">
        <p14:creationId xmlns:p14="http://schemas.microsoft.com/office/powerpoint/2010/main" val="418178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2"/>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r>
              <a:rPr lang="en" dirty="0">
                <a:latin typeface="Arial Rounded MT Bold" panose="020F0704030504030204" pitchFamily="34" charset="0"/>
              </a:rPr>
              <a:t>Tech Stack</a:t>
            </a:r>
            <a:endParaRPr dirty="0">
              <a:latin typeface="Arial Rounded MT Bold" panose="020F0704030504030204" pitchFamily="34" charset="0"/>
            </a:endParaRPr>
          </a:p>
        </p:txBody>
      </p:sp>
      <p:pic>
        <p:nvPicPr>
          <p:cNvPr id="217" name="Google Shape;217;p32"/>
          <p:cNvPicPr preferRelativeResize="0"/>
          <p:nvPr/>
        </p:nvPicPr>
        <p:blipFill>
          <a:blip r:embed="rId3">
            <a:alphaModFix/>
          </a:blip>
          <a:stretch>
            <a:fillRect/>
          </a:stretch>
        </p:blipFill>
        <p:spPr>
          <a:xfrm>
            <a:off x="8609800" y="1680433"/>
            <a:ext cx="2555465" cy="638867"/>
          </a:xfrm>
          <a:prstGeom prst="rect">
            <a:avLst/>
          </a:prstGeom>
          <a:noFill/>
          <a:ln>
            <a:noFill/>
          </a:ln>
        </p:spPr>
      </p:pic>
      <p:pic>
        <p:nvPicPr>
          <p:cNvPr id="218" name="Google Shape;218;p32"/>
          <p:cNvPicPr preferRelativeResize="0"/>
          <p:nvPr/>
        </p:nvPicPr>
        <p:blipFill>
          <a:blip r:embed="rId4">
            <a:alphaModFix/>
          </a:blip>
          <a:stretch>
            <a:fillRect/>
          </a:stretch>
        </p:blipFill>
        <p:spPr>
          <a:xfrm>
            <a:off x="8609799" y="2642768"/>
            <a:ext cx="1307677" cy="786233"/>
          </a:xfrm>
          <a:prstGeom prst="rect">
            <a:avLst/>
          </a:prstGeom>
          <a:noFill/>
          <a:ln>
            <a:noFill/>
          </a:ln>
        </p:spPr>
      </p:pic>
      <p:pic>
        <p:nvPicPr>
          <p:cNvPr id="219" name="Google Shape;219;p32"/>
          <p:cNvPicPr preferRelativeResize="0"/>
          <p:nvPr/>
        </p:nvPicPr>
        <p:blipFill>
          <a:blip r:embed="rId5">
            <a:alphaModFix/>
          </a:blip>
          <a:stretch>
            <a:fillRect/>
          </a:stretch>
        </p:blipFill>
        <p:spPr>
          <a:xfrm>
            <a:off x="10090667" y="2642767"/>
            <a:ext cx="1250069" cy="937547"/>
          </a:xfrm>
          <a:prstGeom prst="rect">
            <a:avLst/>
          </a:prstGeom>
          <a:noFill/>
          <a:ln>
            <a:noFill/>
          </a:ln>
        </p:spPr>
      </p:pic>
      <p:pic>
        <p:nvPicPr>
          <p:cNvPr id="220" name="Google Shape;220;p32"/>
          <p:cNvPicPr preferRelativeResize="0"/>
          <p:nvPr/>
        </p:nvPicPr>
        <p:blipFill rotWithShape="1">
          <a:blip r:embed="rId6">
            <a:alphaModFix/>
          </a:blip>
          <a:srcRect l="24462" r="24922"/>
          <a:stretch/>
        </p:blipFill>
        <p:spPr>
          <a:xfrm>
            <a:off x="4524743" y="1421287"/>
            <a:ext cx="2555467" cy="2467760"/>
          </a:xfrm>
          <a:prstGeom prst="rect">
            <a:avLst/>
          </a:prstGeom>
          <a:noFill/>
          <a:ln>
            <a:noFill/>
          </a:ln>
        </p:spPr>
      </p:pic>
      <p:grpSp>
        <p:nvGrpSpPr>
          <p:cNvPr id="221" name="Google Shape;221;p32"/>
          <p:cNvGrpSpPr/>
          <p:nvPr/>
        </p:nvGrpSpPr>
        <p:grpSpPr>
          <a:xfrm>
            <a:off x="879803" y="4415068"/>
            <a:ext cx="2204267" cy="1700433"/>
            <a:chOff x="473477" y="3371750"/>
            <a:chExt cx="1653200" cy="1275325"/>
          </a:xfrm>
        </p:grpSpPr>
        <p:pic>
          <p:nvPicPr>
            <p:cNvPr id="222" name="Google Shape;222;p32"/>
            <p:cNvPicPr preferRelativeResize="0"/>
            <p:nvPr/>
          </p:nvPicPr>
          <p:blipFill>
            <a:blip r:embed="rId7">
              <a:alphaModFix/>
            </a:blip>
            <a:stretch>
              <a:fillRect/>
            </a:stretch>
          </p:blipFill>
          <p:spPr>
            <a:xfrm>
              <a:off x="473477" y="3371750"/>
              <a:ext cx="1653200" cy="867925"/>
            </a:xfrm>
            <a:prstGeom prst="rect">
              <a:avLst/>
            </a:prstGeom>
            <a:noFill/>
            <a:ln>
              <a:noFill/>
            </a:ln>
          </p:spPr>
        </p:pic>
        <p:sp>
          <p:nvSpPr>
            <p:cNvPr id="223" name="Google Shape;223;p32"/>
            <p:cNvSpPr txBox="1"/>
            <p:nvPr/>
          </p:nvSpPr>
          <p:spPr>
            <a:xfrm>
              <a:off x="780325" y="4239675"/>
              <a:ext cx="1039500" cy="407400"/>
            </a:xfrm>
            <a:prstGeom prst="rect">
              <a:avLst/>
            </a:prstGeom>
            <a:noFill/>
            <a:ln>
              <a:noFill/>
            </a:ln>
          </p:spPr>
          <p:txBody>
            <a:bodyPr spcFirstLastPara="1" wrap="square" lIns="121900" tIns="121900" rIns="121900" bIns="121900" anchor="t" anchorCtr="0">
              <a:noAutofit/>
            </a:bodyPr>
            <a:lstStyle/>
            <a:p>
              <a:r>
                <a:rPr lang="en" sz="1333" b="1">
                  <a:solidFill>
                    <a:srgbClr val="1155CC"/>
                  </a:solidFill>
                  <a:latin typeface="Verdana"/>
                  <a:ea typeface="Verdana"/>
                  <a:cs typeface="Verdana"/>
                  <a:sym typeface="Verdana"/>
                </a:rPr>
                <a:t>Service Bus</a:t>
              </a:r>
              <a:endParaRPr sz="1333" b="1">
                <a:solidFill>
                  <a:srgbClr val="1155CC"/>
                </a:solidFill>
                <a:latin typeface="Verdana"/>
                <a:ea typeface="Verdana"/>
                <a:cs typeface="Verdana"/>
                <a:sym typeface="Verdana"/>
              </a:endParaRPr>
            </a:p>
          </p:txBody>
        </p:sp>
      </p:grpSp>
      <p:pic>
        <p:nvPicPr>
          <p:cNvPr id="224" name="Google Shape;224;p32"/>
          <p:cNvPicPr preferRelativeResize="0"/>
          <p:nvPr/>
        </p:nvPicPr>
        <p:blipFill>
          <a:blip r:embed="rId8">
            <a:alphaModFix/>
          </a:blip>
          <a:stretch>
            <a:fillRect/>
          </a:stretch>
        </p:blipFill>
        <p:spPr>
          <a:xfrm>
            <a:off x="4569200" y="4415066"/>
            <a:ext cx="2555467" cy="1323367"/>
          </a:xfrm>
          <a:prstGeom prst="rect">
            <a:avLst/>
          </a:prstGeom>
          <a:noFill/>
          <a:ln>
            <a:noFill/>
          </a:ln>
        </p:spPr>
      </p:pic>
      <p:pic>
        <p:nvPicPr>
          <p:cNvPr id="225" name="Google Shape;225;p32"/>
          <p:cNvPicPr preferRelativeResize="0"/>
          <p:nvPr/>
        </p:nvPicPr>
        <p:blipFill>
          <a:blip r:embed="rId9">
            <a:alphaModFix/>
          </a:blip>
          <a:stretch>
            <a:fillRect/>
          </a:stretch>
        </p:blipFill>
        <p:spPr>
          <a:xfrm>
            <a:off x="8609797" y="4757315"/>
            <a:ext cx="2528715" cy="638867"/>
          </a:xfrm>
          <a:prstGeom prst="rect">
            <a:avLst/>
          </a:prstGeom>
          <a:noFill/>
          <a:ln>
            <a:noFill/>
          </a:ln>
        </p:spPr>
      </p:pic>
      <p:pic>
        <p:nvPicPr>
          <p:cNvPr id="1026" name="Picture 2" descr="Image result for c#">
            <a:extLst>
              <a:ext uri="{FF2B5EF4-FFF2-40B4-BE49-F238E27FC236}">
                <a16:creationId xmlns:a16="http://schemas.microsoft.com/office/drawing/2014/main" id="{662C7E6A-ECA2-40A5-9512-7555582468D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12772" y="1792067"/>
            <a:ext cx="1538323" cy="144426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3"/>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r>
              <a:rPr lang="pt-BR" dirty="0">
                <a:latin typeface="Arial Rounded MT Bold" panose="020F0704030504030204" pitchFamily="34" charset="0"/>
              </a:rPr>
              <a:t>Serviço de negócio</a:t>
            </a:r>
            <a:endParaRPr dirty="0">
              <a:latin typeface="Arial Rounded MT Bold" panose="020F0704030504030204" pitchFamily="34" charset="0"/>
            </a:endParaRPr>
          </a:p>
        </p:txBody>
      </p:sp>
      <p:sp>
        <p:nvSpPr>
          <p:cNvPr id="231" name="Google Shape;231;p33"/>
          <p:cNvSpPr/>
          <p:nvPr/>
        </p:nvSpPr>
        <p:spPr>
          <a:xfrm>
            <a:off x="4453217" y="1950533"/>
            <a:ext cx="2112000" cy="1515600"/>
          </a:xfrm>
          <a:prstGeom prst="roundRect">
            <a:avLst>
              <a:gd name="adj" fmla="val 16667"/>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2400" dirty="0"/>
              <a:t>N</a:t>
            </a:r>
            <a:r>
              <a:rPr lang="pt-BR" sz="2400" dirty="0"/>
              <a:t>ú</a:t>
            </a:r>
            <a:r>
              <a:rPr lang="en" sz="2400" dirty="0"/>
              <a:t>cleo de Pagamento</a:t>
            </a:r>
            <a:endParaRPr sz="2400" dirty="0"/>
          </a:p>
        </p:txBody>
      </p:sp>
      <p:sp>
        <p:nvSpPr>
          <p:cNvPr id="232" name="Google Shape;232;p33"/>
          <p:cNvSpPr/>
          <p:nvPr/>
        </p:nvSpPr>
        <p:spPr>
          <a:xfrm>
            <a:off x="8222017" y="1985533"/>
            <a:ext cx="2207200" cy="1445600"/>
          </a:xfrm>
          <a:prstGeom prst="roundRect">
            <a:avLst>
              <a:gd name="adj" fmla="val 16667"/>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2400"/>
              <a:t>Gateway Pagamento</a:t>
            </a:r>
            <a:endParaRPr sz="2400"/>
          </a:p>
        </p:txBody>
      </p:sp>
      <p:sp>
        <p:nvSpPr>
          <p:cNvPr id="234" name="Google Shape;234;p33"/>
          <p:cNvSpPr/>
          <p:nvPr/>
        </p:nvSpPr>
        <p:spPr>
          <a:xfrm>
            <a:off x="4453284" y="4323500"/>
            <a:ext cx="2112000" cy="1445600"/>
          </a:xfrm>
          <a:prstGeom prst="roundRect">
            <a:avLst>
              <a:gd name="adj" fmla="val 16667"/>
            </a:avLst>
          </a:prstGeom>
          <a:solidFill>
            <a:srgbClr val="C9DAF8">
              <a:alpha val="52690"/>
            </a:srgbClr>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2400"/>
              <a:t>Nucleo de Cliente</a:t>
            </a:r>
            <a:endParaRPr sz="2400"/>
          </a:p>
        </p:txBody>
      </p:sp>
      <p:cxnSp>
        <p:nvCxnSpPr>
          <p:cNvPr id="235" name="Google Shape;235;p33"/>
          <p:cNvCxnSpPr>
            <a:stCxn id="231" idx="3"/>
            <a:endCxn id="232" idx="1"/>
          </p:cNvCxnSpPr>
          <p:nvPr/>
        </p:nvCxnSpPr>
        <p:spPr>
          <a:xfrm>
            <a:off x="6565217" y="2708333"/>
            <a:ext cx="1656800" cy="0"/>
          </a:xfrm>
          <a:prstGeom prst="straightConnector1">
            <a:avLst/>
          </a:prstGeom>
          <a:noFill/>
          <a:ln w="9525" cap="flat" cmpd="sng">
            <a:solidFill>
              <a:schemeClr val="dk2"/>
            </a:solidFill>
            <a:prstDash val="solid"/>
            <a:round/>
            <a:headEnd type="none" w="med" len="med"/>
            <a:tailEnd type="triangle" w="med" len="med"/>
          </a:ln>
        </p:spPr>
      </p:cxnSp>
      <p:pic>
        <p:nvPicPr>
          <p:cNvPr id="237" name="Google Shape;237;p33"/>
          <p:cNvPicPr preferRelativeResize="0"/>
          <p:nvPr/>
        </p:nvPicPr>
        <p:blipFill>
          <a:blip r:embed="rId3">
            <a:alphaModFix/>
          </a:blip>
          <a:stretch>
            <a:fillRect/>
          </a:stretch>
        </p:blipFill>
        <p:spPr>
          <a:xfrm>
            <a:off x="1651952" y="1652485"/>
            <a:ext cx="959033" cy="959033"/>
          </a:xfrm>
          <a:prstGeom prst="rect">
            <a:avLst/>
          </a:prstGeom>
          <a:noFill/>
          <a:ln>
            <a:noFill/>
          </a:ln>
        </p:spPr>
      </p:pic>
      <p:pic>
        <p:nvPicPr>
          <p:cNvPr id="238" name="Google Shape;238;p33"/>
          <p:cNvPicPr preferRelativeResize="0"/>
          <p:nvPr/>
        </p:nvPicPr>
        <p:blipFill>
          <a:blip r:embed="rId4">
            <a:alphaModFix/>
          </a:blip>
          <a:stretch>
            <a:fillRect/>
          </a:stretch>
        </p:blipFill>
        <p:spPr>
          <a:xfrm>
            <a:off x="1489516" y="3416383"/>
            <a:ext cx="1121467" cy="1121467"/>
          </a:xfrm>
          <a:prstGeom prst="rect">
            <a:avLst/>
          </a:prstGeom>
          <a:noFill/>
          <a:ln>
            <a:noFill/>
          </a:ln>
        </p:spPr>
      </p:pic>
      <p:pic>
        <p:nvPicPr>
          <p:cNvPr id="239" name="Google Shape;239;p33"/>
          <p:cNvPicPr preferRelativeResize="0"/>
          <p:nvPr/>
        </p:nvPicPr>
        <p:blipFill>
          <a:blip r:embed="rId3">
            <a:alphaModFix/>
          </a:blip>
          <a:stretch>
            <a:fillRect/>
          </a:stretch>
        </p:blipFill>
        <p:spPr>
          <a:xfrm>
            <a:off x="1651952" y="5177018"/>
            <a:ext cx="959033" cy="959033"/>
          </a:xfrm>
          <a:prstGeom prst="rect">
            <a:avLst/>
          </a:prstGeom>
          <a:noFill/>
          <a:ln>
            <a:noFill/>
          </a:ln>
        </p:spPr>
      </p:pic>
      <p:cxnSp>
        <p:nvCxnSpPr>
          <p:cNvPr id="240" name="Google Shape;240;p33"/>
          <p:cNvCxnSpPr>
            <a:stCxn id="238" idx="3"/>
            <a:endCxn id="234" idx="1"/>
          </p:cNvCxnSpPr>
          <p:nvPr/>
        </p:nvCxnSpPr>
        <p:spPr>
          <a:xfrm>
            <a:off x="2610983" y="3977116"/>
            <a:ext cx="1842400" cy="1069200"/>
          </a:xfrm>
          <a:prstGeom prst="bentConnector3">
            <a:avLst>
              <a:gd name="adj1" fmla="val 49997"/>
            </a:avLst>
          </a:prstGeom>
          <a:noFill/>
          <a:ln w="9525" cap="flat" cmpd="sng">
            <a:solidFill>
              <a:schemeClr val="dk2"/>
            </a:solidFill>
            <a:prstDash val="solid"/>
            <a:round/>
            <a:headEnd type="none" w="med" len="med"/>
            <a:tailEnd type="triangle" w="med" len="med"/>
          </a:ln>
        </p:spPr>
      </p:cxnSp>
      <p:cxnSp>
        <p:nvCxnSpPr>
          <p:cNvPr id="241" name="Google Shape;241;p33"/>
          <p:cNvCxnSpPr>
            <a:stCxn id="239" idx="3"/>
            <a:endCxn id="234" idx="1"/>
          </p:cNvCxnSpPr>
          <p:nvPr/>
        </p:nvCxnSpPr>
        <p:spPr>
          <a:xfrm rot="10800000" flipH="1">
            <a:off x="2610984" y="5046133"/>
            <a:ext cx="1842400" cy="610400"/>
          </a:xfrm>
          <a:prstGeom prst="bentConnector3">
            <a:avLst>
              <a:gd name="adj1" fmla="val 49997"/>
            </a:avLst>
          </a:prstGeom>
          <a:noFill/>
          <a:ln w="9525" cap="flat" cmpd="sng">
            <a:solidFill>
              <a:schemeClr val="dk2"/>
            </a:solidFill>
            <a:prstDash val="solid"/>
            <a:round/>
            <a:headEnd type="none" w="med" len="med"/>
            <a:tailEnd type="none" w="med" len="med"/>
          </a:ln>
        </p:spPr>
      </p:cxnSp>
      <p:cxnSp>
        <p:nvCxnSpPr>
          <p:cNvPr id="242" name="Google Shape;242;p33"/>
          <p:cNvCxnSpPr>
            <a:stCxn id="237" idx="3"/>
            <a:endCxn id="231" idx="1"/>
          </p:cNvCxnSpPr>
          <p:nvPr/>
        </p:nvCxnSpPr>
        <p:spPr>
          <a:xfrm>
            <a:off x="2610984" y="2132000"/>
            <a:ext cx="1842400" cy="576400"/>
          </a:xfrm>
          <a:prstGeom prst="bentConnector3">
            <a:avLst>
              <a:gd name="adj1" fmla="val 49995"/>
            </a:avLst>
          </a:prstGeom>
          <a:noFill/>
          <a:ln w="9525" cap="flat" cmpd="sng">
            <a:solidFill>
              <a:schemeClr val="dk2"/>
            </a:solidFill>
            <a:prstDash val="solid"/>
            <a:round/>
            <a:headEnd type="none" w="med" len="med"/>
            <a:tailEnd type="triangle" w="med" len="med"/>
          </a:ln>
        </p:spPr>
      </p:cxnSp>
      <p:cxnSp>
        <p:nvCxnSpPr>
          <p:cNvPr id="243" name="Google Shape;243;p33"/>
          <p:cNvCxnSpPr>
            <a:stCxn id="238" idx="3"/>
            <a:endCxn id="231" idx="1"/>
          </p:cNvCxnSpPr>
          <p:nvPr/>
        </p:nvCxnSpPr>
        <p:spPr>
          <a:xfrm rot="10800000" flipH="1">
            <a:off x="2610983" y="2708316"/>
            <a:ext cx="1842400" cy="1268800"/>
          </a:xfrm>
          <a:prstGeom prst="bentConnector3">
            <a:avLst>
              <a:gd name="adj1" fmla="val 49995"/>
            </a:avLst>
          </a:prstGeom>
          <a:noFill/>
          <a:ln w="9525" cap="flat" cmpd="sng">
            <a:solidFill>
              <a:schemeClr val="dk2"/>
            </a:solidFill>
            <a:prstDash val="solid"/>
            <a:round/>
            <a:headEnd type="none" w="med" len="med"/>
            <a:tailEnd type="none" w="med" len="med"/>
          </a:ln>
        </p:spPr>
      </p:cxnSp>
      <p:sp>
        <p:nvSpPr>
          <p:cNvPr id="21" name="Google Shape;233;p33">
            <a:extLst>
              <a:ext uri="{FF2B5EF4-FFF2-40B4-BE49-F238E27FC236}">
                <a16:creationId xmlns:a16="http://schemas.microsoft.com/office/drawing/2014/main" id="{01750315-7040-42B9-ABEF-9F37B424F450}"/>
              </a:ext>
            </a:extLst>
          </p:cNvPr>
          <p:cNvSpPr/>
          <p:nvPr/>
        </p:nvSpPr>
        <p:spPr>
          <a:xfrm>
            <a:off x="9581018" y="3028876"/>
            <a:ext cx="691197" cy="313840"/>
          </a:xfrm>
          <a:prstGeom prst="roundRect">
            <a:avLst>
              <a:gd name="adj" fmla="val 16667"/>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spcFirstLastPara="1" wrap="square" lIns="121900" tIns="121900" rIns="121900" bIns="121900" anchor="ctr" anchorCtr="0">
            <a:noAutofit/>
          </a:bodyPr>
          <a:lstStyle/>
          <a:p>
            <a:pPr algn="ctr"/>
            <a:r>
              <a:rPr lang="pt-BR" sz="1050" dirty="0"/>
              <a:t>Cartões</a:t>
            </a:r>
            <a:endParaRPr sz="1050" dirty="0"/>
          </a:p>
        </p:txBody>
      </p:sp>
      <p:cxnSp>
        <p:nvCxnSpPr>
          <p:cNvPr id="8" name="Connector: Elbow 7">
            <a:extLst>
              <a:ext uri="{FF2B5EF4-FFF2-40B4-BE49-F238E27FC236}">
                <a16:creationId xmlns:a16="http://schemas.microsoft.com/office/drawing/2014/main" id="{98962D68-4E5B-4214-BAAD-38800B6BA929}"/>
              </a:ext>
            </a:extLst>
          </p:cNvPr>
          <p:cNvCxnSpPr>
            <a:stCxn id="234" idx="3"/>
            <a:endCxn id="21" idx="2"/>
          </p:cNvCxnSpPr>
          <p:nvPr/>
        </p:nvCxnSpPr>
        <p:spPr>
          <a:xfrm flipV="1">
            <a:off x="6565284" y="3342716"/>
            <a:ext cx="3361333" cy="170358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3"/>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r>
              <a:rPr lang="pt-BR" dirty="0"/>
              <a:t>Serviço de negócio</a:t>
            </a:r>
            <a:endParaRPr dirty="0"/>
          </a:p>
        </p:txBody>
      </p:sp>
      <p:sp>
        <p:nvSpPr>
          <p:cNvPr id="231" name="Google Shape;231;p33"/>
          <p:cNvSpPr/>
          <p:nvPr/>
        </p:nvSpPr>
        <p:spPr>
          <a:xfrm>
            <a:off x="4453217" y="1950533"/>
            <a:ext cx="2112000" cy="1515600"/>
          </a:xfrm>
          <a:prstGeom prst="roundRect">
            <a:avLst>
              <a:gd name="adj" fmla="val 16667"/>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2400" dirty="0"/>
              <a:t>N</a:t>
            </a:r>
            <a:r>
              <a:rPr lang="pt-BR" sz="2400" dirty="0"/>
              <a:t>ú</a:t>
            </a:r>
            <a:r>
              <a:rPr lang="en" sz="2400" dirty="0"/>
              <a:t>cleo de Pagamento</a:t>
            </a:r>
            <a:endParaRPr sz="2400" dirty="0"/>
          </a:p>
        </p:txBody>
      </p:sp>
      <p:sp>
        <p:nvSpPr>
          <p:cNvPr id="232" name="Google Shape;232;p33"/>
          <p:cNvSpPr/>
          <p:nvPr/>
        </p:nvSpPr>
        <p:spPr>
          <a:xfrm>
            <a:off x="8222017" y="1985533"/>
            <a:ext cx="2207200" cy="1445600"/>
          </a:xfrm>
          <a:prstGeom prst="roundRect">
            <a:avLst>
              <a:gd name="adj" fmla="val 16667"/>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2400"/>
              <a:t>Gateway Pagamento</a:t>
            </a:r>
            <a:endParaRPr sz="2400"/>
          </a:p>
        </p:txBody>
      </p:sp>
      <p:sp>
        <p:nvSpPr>
          <p:cNvPr id="233" name="Google Shape;233;p33"/>
          <p:cNvSpPr/>
          <p:nvPr/>
        </p:nvSpPr>
        <p:spPr>
          <a:xfrm>
            <a:off x="8222017" y="4288500"/>
            <a:ext cx="2207200" cy="1515600"/>
          </a:xfrm>
          <a:prstGeom prst="roundRect">
            <a:avLst>
              <a:gd name="adj" fmla="val 16667"/>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2400"/>
              <a:t>Núcleo de  Cartão</a:t>
            </a:r>
            <a:endParaRPr sz="2400"/>
          </a:p>
        </p:txBody>
      </p:sp>
      <p:sp>
        <p:nvSpPr>
          <p:cNvPr id="234" name="Google Shape;234;p33"/>
          <p:cNvSpPr/>
          <p:nvPr/>
        </p:nvSpPr>
        <p:spPr>
          <a:xfrm>
            <a:off x="4453284" y="4323500"/>
            <a:ext cx="2112000" cy="1445600"/>
          </a:xfrm>
          <a:prstGeom prst="roundRect">
            <a:avLst>
              <a:gd name="adj" fmla="val 16667"/>
            </a:avLst>
          </a:prstGeom>
          <a:solidFill>
            <a:srgbClr val="C9DAF8">
              <a:alpha val="52690"/>
            </a:srgbClr>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2400"/>
              <a:t>Nucleo de Cliente</a:t>
            </a:r>
            <a:endParaRPr sz="2400"/>
          </a:p>
        </p:txBody>
      </p:sp>
      <p:cxnSp>
        <p:nvCxnSpPr>
          <p:cNvPr id="235" name="Google Shape;235;p33"/>
          <p:cNvCxnSpPr>
            <a:stCxn id="231" idx="3"/>
            <a:endCxn id="232" idx="1"/>
          </p:cNvCxnSpPr>
          <p:nvPr/>
        </p:nvCxnSpPr>
        <p:spPr>
          <a:xfrm>
            <a:off x="6565217" y="2708333"/>
            <a:ext cx="1656800" cy="0"/>
          </a:xfrm>
          <a:prstGeom prst="straightConnector1">
            <a:avLst/>
          </a:prstGeom>
          <a:noFill/>
          <a:ln w="9525" cap="flat" cmpd="sng">
            <a:solidFill>
              <a:schemeClr val="dk2"/>
            </a:solidFill>
            <a:prstDash val="solid"/>
            <a:round/>
            <a:headEnd type="none" w="med" len="med"/>
            <a:tailEnd type="triangle" w="med" len="med"/>
          </a:ln>
        </p:spPr>
      </p:cxnSp>
      <p:cxnSp>
        <p:nvCxnSpPr>
          <p:cNvPr id="236" name="Google Shape;236;p33"/>
          <p:cNvCxnSpPr>
            <a:stCxn id="234" idx="3"/>
            <a:endCxn id="233" idx="1"/>
          </p:cNvCxnSpPr>
          <p:nvPr/>
        </p:nvCxnSpPr>
        <p:spPr>
          <a:xfrm>
            <a:off x="6565284" y="5046300"/>
            <a:ext cx="1656800" cy="0"/>
          </a:xfrm>
          <a:prstGeom prst="straightConnector1">
            <a:avLst/>
          </a:prstGeom>
          <a:noFill/>
          <a:ln w="9525" cap="flat" cmpd="sng">
            <a:solidFill>
              <a:schemeClr val="dk2"/>
            </a:solidFill>
            <a:prstDash val="solid"/>
            <a:round/>
            <a:headEnd type="none" w="med" len="med"/>
            <a:tailEnd type="triangle" w="med" len="med"/>
          </a:ln>
        </p:spPr>
      </p:cxnSp>
      <p:pic>
        <p:nvPicPr>
          <p:cNvPr id="237" name="Google Shape;237;p33"/>
          <p:cNvPicPr preferRelativeResize="0"/>
          <p:nvPr/>
        </p:nvPicPr>
        <p:blipFill>
          <a:blip r:embed="rId3">
            <a:alphaModFix/>
          </a:blip>
          <a:stretch>
            <a:fillRect/>
          </a:stretch>
        </p:blipFill>
        <p:spPr>
          <a:xfrm>
            <a:off x="1651952" y="1652485"/>
            <a:ext cx="959033" cy="959033"/>
          </a:xfrm>
          <a:prstGeom prst="rect">
            <a:avLst/>
          </a:prstGeom>
          <a:noFill/>
          <a:ln>
            <a:noFill/>
          </a:ln>
        </p:spPr>
      </p:pic>
      <p:pic>
        <p:nvPicPr>
          <p:cNvPr id="238" name="Google Shape;238;p33"/>
          <p:cNvPicPr preferRelativeResize="0"/>
          <p:nvPr/>
        </p:nvPicPr>
        <p:blipFill>
          <a:blip r:embed="rId4">
            <a:alphaModFix/>
          </a:blip>
          <a:stretch>
            <a:fillRect/>
          </a:stretch>
        </p:blipFill>
        <p:spPr>
          <a:xfrm>
            <a:off x="1489516" y="3416383"/>
            <a:ext cx="1121467" cy="1121467"/>
          </a:xfrm>
          <a:prstGeom prst="rect">
            <a:avLst/>
          </a:prstGeom>
          <a:noFill/>
          <a:ln>
            <a:noFill/>
          </a:ln>
        </p:spPr>
      </p:pic>
      <p:pic>
        <p:nvPicPr>
          <p:cNvPr id="239" name="Google Shape;239;p33"/>
          <p:cNvPicPr preferRelativeResize="0"/>
          <p:nvPr/>
        </p:nvPicPr>
        <p:blipFill>
          <a:blip r:embed="rId3">
            <a:alphaModFix/>
          </a:blip>
          <a:stretch>
            <a:fillRect/>
          </a:stretch>
        </p:blipFill>
        <p:spPr>
          <a:xfrm>
            <a:off x="1651952" y="5177018"/>
            <a:ext cx="959033" cy="959033"/>
          </a:xfrm>
          <a:prstGeom prst="rect">
            <a:avLst/>
          </a:prstGeom>
          <a:noFill/>
          <a:ln>
            <a:noFill/>
          </a:ln>
        </p:spPr>
      </p:pic>
      <p:cxnSp>
        <p:nvCxnSpPr>
          <p:cNvPr id="240" name="Google Shape;240;p33"/>
          <p:cNvCxnSpPr>
            <a:stCxn id="238" idx="3"/>
            <a:endCxn id="234" idx="1"/>
          </p:cNvCxnSpPr>
          <p:nvPr/>
        </p:nvCxnSpPr>
        <p:spPr>
          <a:xfrm>
            <a:off x="2610983" y="3977116"/>
            <a:ext cx="1842400" cy="1069200"/>
          </a:xfrm>
          <a:prstGeom prst="bentConnector3">
            <a:avLst>
              <a:gd name="adj1" fmla="val 49997"/>
            </a:avLst>
          </a:prstGeom>
          <a:noFill/>
          <a:ln w="9525" cap="flat" cmpd="sng">
            <a:solidFill>
              <a:schemeClr val="dk2"/>
            </a:solidFill>
            <a:prstDash val="solid"/>
            <a:round/>
            <a:headEnd type="none" w="med" len="med"/>
            <a:tailEnd type="triangle" w="med" len="med"/>
          </a:ln>
        </p:spPr>
      </p:cxnSp>
      <p:cxnSp>
        <p:nvCxnSpPr>
          <p:cNvPr id="241" name="Google Shape;241;p33"/>
          <p:cNvCxnSpPr>
            <a:stCxn id="239" idx="3"/>
            <a:endCxn id="234" idx="1"/>
          </p:cNvCxnSpPr>
          <p:nvPr/>
        </p:nvCxnSpPr>
        <p:spPr>
          <a:xfrm rot="10800000" flipH="1">
            <a:off x="2610984" y="5046133"/>
            <a:ext cx="1842400" cy="610400"/>
          </a:xfrm>
          <a:prstGeom prst="bentConnector3">
            <a:avLst>
              <a:gd name="adj1" fmla="val 49997"/>
            </a:avLst>
          </a:prstGeom>
          <a:noFill/>
          <a:ln w="9525" cap="flat" cmpd="sng">
            <a:solidFill>
              <a:schemeClr val="dk2"/>
            </a:solidFill>
            <a:prstDash val="solid"/>
            <a:round/>
            <a:headEnd type="none" w="med" len="med"/>
            <a:tailEnd type="none" w="med" len="med"/>
          </a:ln>
        </p:spPr>
      </p:cxnSp>
      <p:cxnSp>
        <p:nvCxnSpPr>
          <p:cNvPr id="242" name="Google Shape;242;p33"/>
          <p:cNvCxnSpPr>
            <a:stCxn id="237" idx="3"/>
            <a:endCxn id="231" idx="1"/>
          </p:cNvCxnSpPr>
          <p:nvPr/>
        </p:nvCxnSpPr>
        <p:spPr>
          <a:xfrm>
            <a:off x="2610984" y="2132000"/>
            <a:ext cx="1842400" cy="576400"/>
          </a:xfrm>
          <a:prstGeom prst="bentConnector3">
            <a:avLst>
              <a:gd name="adj1" fmla="val 49995"/>
            </a:avLst>
          </a:prstGeom>
          <a:noFill/>
          <a:ln w="9525" cap="flat" cmpd="sng">
            <a:solidFill>
              <a:schemeClr val="dk2"/>
            </a:solidFill>
            <a:prstDash val="solid"/>
            <a:round/>
            <a:headEnd type="none" w="med" len="med"/>
            <a:tailEnd type="triangle" w="med" len="med"/>
          </a:ln>
        </p:spPr>
      </p:cxnSp>
      <p:cxnSp>
        <p:nvCxnSpPr>
          <p:cNvPr id="243" name="Google Shape;243;p33"/>
          <p:cNvCxnSpPr>
            <a:stCxn id="238" idx="3"/>
            <a:endCxn id="231" idx="1"/>
          </p:cNvCxnSpPr>
          <p:nvPr/>
        </p:nvCxnSpPr>
        <p:spPr>
          <a:xfrm rot="10800000" flipH="1">
            <a:off x="2610983" y="2708316"/>
            <a:ext cx="1842400" cy="1268800"/>
          </a:xfrm>
          <a:prstGeom prst="bentConnector3">
            <a:avLst>
              <a:gd name="adj1" fmla="val 49995"/>
            </a:avLst>
          </a:prstGeom>
          <a:noFill/>
          <a:ln w="9525" cap="flat" cmpd="sng">
            <a:solidFill>
              <a:schemeClr val="dk2"/>
            </a:solidFill>
            <a:prstDash val="solid"/>
            <a:round/>
            <a:headEnd type="none" w="med" len="med"/>
            <a:tailEnd type="none" w="med" len="med"/>
          </a:ln>
        </p:spPr>
      </p:cxnSp>
      <p:cxnSp>
        <p:nvCxnSpPr>
          <p:cNvPr id="244" name="Google Shape;244;p33"/>
          <p:cNvCxnSpPr>
            <a:stCxn id="232" idx="2"/>
            <a:endCxn id="233" idx="0"/>
          </p:cNvCxnSpPr>
          <p:nvPr/>
        </p:nvCxnSpPr>
        <p:spPr>
          <a:xfrm rot="-5400000" flipH="1">
            <a:off x="8897417" y="3859333"/>
            <a:ext cx="857200" cy="800"/>
          </a:xfrm>
          <a:prstGeom prst="bentConnector3">
            <a:avLst>
              <a:gd name="adj1" fmla="val 50010"/>
            </a:avLst>
          </a:prstGeom>
          <a:noFill/>
          <a:ln w="9525" cap="flat" cmpd="sng">
            <a:solidFill>
              <a:schemeClr val="dk2"/>
            </a:solidFill>
            <a:prstDash val="solid"/>
            <a:round/>
            <a:headEnd type="none" w="med" len="med"/>
            <a:tailEnd type="stealth" w="med" len="med"/>
          </a:ln>
        </p:spPr>
      </p:cxnSp>
    </p:spTree>
    <p:extLst>
      <p:ext uri="{BB962C8B-B14F-4D97-AF65-F5344CB8AC3E}">
        <p14:creationId xmlns:p14="http://schemas.microsoft.com/office/powerpoint/2010/main" val="20270060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4"/>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r>
              <a:rPr lang="en" dirty="0"/>
              <a:t>N</a:t>
            </a:r>
            <a:r>
              <a:rPr lang="pt-BR" dirty="0"/>
              <a:t>ú</a:t>
            </a:r>
            <a:r>
              <a:rPr lang="en" dirty="0"/>
              <a:t>cleo Pagamento</a:t>
            </a:r>
            <a:endParaRPr dirty="0"/>
          </a:p>
        </p:txBody>
      </p:sp>
      <p:sp>
        <p:nvSpPr>
          <p:cNvPr id="250" name="Google Shape;250;p34"/>
          <p:cNvSpPr/>
          <p:nvPr/>
        </p:nvSpPr>
        <p:spPr>
          <a:xfrm>
            <a:off x="4453243" y="1950533"/>
            <a:ext cx="3249600" cy="24688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51" name="Google Shape;251;p34"/>
          <p:cNvSpPr/>
          <p:nvPr/>
        </p:nvSpPr>
        <p:spPr>
          <a:xfrm>
            <a:off x="8964837" y="2705333"/>
            <a:ext cx="1464400" cy="959200"/>
          </a:xfrm>
          <a:prstGeom prst="roundRect">
            <a:avLst>
              <a:gd name="adj" fmla="val 16667"/>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600"/>
              <a:t>Gateway Pagamento</a:t>
            </a:r>
            <a:endParaRPr sz="1600"/>
          </a:p>
        </p:txBody>
      </p:sp>
      <p:sp>
        <p:nvSpPr>
          <p:cNvPr id="252" name="Google Shape;252;p34"/>
          <p:cNvSpPr/>
          <p:nvPr/>
        </p:nvSpPr>
        <p:spPr>
          <a:xfrm>
            <a:off x="8964833" y="4602700"/>
            <a:ext cx="1464400" cy="887200"/>
          </a:xfrm>
          <a:prstGeom prst="roundRect">
            <a:avLst>
              <a:gd name="adj" fmla="val 16667"/>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600"/>
              <a:t>Núcleo de  Cartão</a:t>
            </a:r>
            <a:endParaRPr sz="1600"/>
          </a:p>
        </p:txBody>
      </p:sp>
      <p:sp>
        <p:nvSpPr>
          <p:cNvPr id="253" name="Google Shape;253;p34"/>
          <p:cNvSpPr/>
          <p:nvPr/>
        </p:nvSpPr>
        <p:spPr>
          <a:xfrm>
            <a:off x="4453400" y="4668300"/>
            <a:ext cx="1464400" cy="763600"/>
          </a:xfrm>
          <a:prstGeom prst="roundRect">
            <a:avLst>
              <a:gd name="adj" fmla="val 16667"/>
            </a:avLst>
          </a:prstGeom>
          <a:solidFill>
            <a:srgbClr val="C9DAF8">
              <a:alpha val="52690"/>
            </a:srgbClr>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600" dirty="0"/>
              <a:t>N</a:t>
            </a:r>
            <a:r>
              <a:rPr lang="pt-BR" sz="1600" dirty="0"/>
              <a:t>ú</a:t>
            </a:r>
            <a:r>
              <a:rPr lang="en" sz="1600" dirty="0"/>
              <a:t>cleo de Cliente</a:t>
            </a:r>
            <a:endParaRPr sz="1600" dirty="0"/>
          </a:p>
        </p:txBody>
      </p:sp>
      <p:cxnSp>
        <p:nvCxnSpPr>
          <p:cNvPr id="254" name="Google Shape;254;p34"/>
          <p:cNvCxnSpPr>
            <a:stCxn id="250" idx="3"/>
            <a:endCxn id="251" idx="1"/>
          </p:cNvCxnSpPr>
          <p:nvPr/>
        </p:nvCxnSpPr>
        <p:spPr>
          <a:xfrm>
            <a:off x="7702843" y="3184933"/>
            <a:ext cx="1262000" cy="0"/>
          </a:xfrm>
          <a:prstGeom prst="straightConnector1">
            <a:avLst/>
          </a:prstGeom>
          <a:noFill/>
          <a:ln w="9525" cap="flat" cmpd="sng">
            <a:solidFill>
              <a:schemeClr val="dk2"/>
            </a:solidFill>
            <a:prstDash val="solid"/>
            <a:round/>
            <a:headEnd type="none" w="med" len="med"/>
            <a:tailEnd type="triangle" w="med" len="med"/>
          </a:ln>
        </p:spPr>
      </p:cxnSp>
      <p:cxnSp>
        <p:nvCxnSpPr>
          <p:cNvPr id="255" name="Google Shape;255;p34"/>
          <p:cNvCxnSpPr>
            <a:stCxn id="253" idx="3"/>
            <a:endCxn id="252" idx="1"/>
          </p:cNvCxnSpPr>
          <p:nvPr/>
        </p:nvCxnSpPr>
        <p:spPr>
          <a:xfrm rot="10800000" flipH="1">
            <a:off x="5917800" y="5046500"/>
            <a:ext cx="3047200" cy="3600"/>
          </a:xfrm>
          <a:prstGeom prst="straightConnector1">
            <a:avLst/>
          </a:prstGeom>
          <a:noFill/>
          <a:ln w="9525" cap="flat" cmpd="sng">
            <a:solidFill>
              <a:schemeClr val="dk2"/>
            </a:solidFill>
            <a:prstDash val="solid"/>
            <a:round/>
            <a:headEnd type="none" w="med" len="med"/>
            <a:tailEnd type="triangle" w="med" len="med"/>
          </a:ln>
        </p:spPr>
      </p:cxnSp>
      <p:pic>
        <p:nvPicPr>
          <p:cNvPr id="256" name="Google Shape;256;p34"/>
          <p:cNvPicPr preferRelativeResize="0"/>
          <p:nvPr/>
        </p:nvPicPr>
        <p:blipFill>
          <a:blip r:embed="rId3">
            <a:alphaModFix/>
          </a:blip>
          <a:stretch>
            <a:fillRect/>
          </a:stretch>
        </p:blipFill>
        <p:spPr>
          <a:xfrm>
            <a:off x="1949995" y="1950528"/>
            <a:ext cx="661000" cy="661000"/>
          </a:xfrm>
          <a:prstGeom prst="rect">
            <a:avLst/>
          </a:prstGeom>
          <a:noFill/>
          <a:ln>
            <a:noFill/>
          </a:ln>
        </p:spPr>
      </p:pic>
      <p:pic>
        <p:nvPicPr>
          <p:cNvPr id="257" name="Google Shape;257;p34"/>
          <p:cNvPicPr preferRelativeResize="0"/>
          <p:nvPr/>
        </p:nvPicPr>
        <p:blipFill>
          <a:blip r:embed="rId4">
            <a:alphaModFix/>
          </a:blip>
          <a:stretch>
            <a:fillRect/>
          </a:stretch>
        </p:blipFill>
        <p:spPr>
          <a:xfrm>
            <a:off x="1818973" y="3552056"/>
            <a:ext cx="792001" cy="792001"/>
          </a:xfrm>
          <a:prstGeom prst="rect">
            <a:avLst/>
          </a:prstGeom>
          <a:noFill/>
          <a:ln>
            <a:noFill/>
          </a:ln>
        </p:spPr>
      </p:pic>
      <p:cxnSp>
        <p:nvCxnSpPr>
          <p:cNvPr id="258" name="Google Shape;258;p34"/>
          <p:cNvCxnSpPr>
            <a:stCxn id="257" idx="3"/>
            <a:endCxn id="253" idx="1"/>
          </p:cNvCxnSpPr>
          <p:nvPr/>
        </p:nvCxnSpPr>
        <p:spPr>
          <a:xfrm>
            <a:off x="2610972" y="3948055"/>
            <a:ext cx="1842400" cy="1102000"/>
          </a:xfrm>
          <a:prstGeom prst="bentConnector3">
            <a:avLst>
              <a:gd name="adj1" fmla="val 50001"/>
            </a:avLst>
          </a:prstGeom>
          <a:noFill/>
          <a:ln w="9525" cap="flat" cmpd="sng">
            <a:solidFill>
              <a:schemeClr val="dk2"/>
            </a:solidFill>
            <a:prstDash val="solid"/>
            <a:round/>
            <a:headEnd type="none" w="med" len="med"/>
            <a:tailEnd type="triangle" w="med" len="med"/>
          </a:ln>
        </p:spPr>
      </p:cxnSp>
      <p:cxnSp>
        <p:nvCxnSpPr>
          <p:cNvPr id="259" name="Google Shape;259;p34"/>
          <p:cNvCxnSpPr>
            <a:stCxn id="260" idx="3"/>
            <a:endCxn id="253" idx="1"/>
          </p:cNvCxnSpPr>
          <p:nvPr/>
        </p:nvCxnSpPr>
        <p:spPr>
          <a:xfrm rot="10800000" flipH="1">
            <a:off x="2610995" y="5050261"/>
            <a:ext cx="1842400" cy="564800"/>
          </a:xfrm>
          <a:prstGeom prst="bentConnector3">
            <a:avLst>
              <a:gd name="adj1" fmla="val 50000"/>
            </a:avLst>
          </a:prstGeom>
          <a:noFill/>
          <a:ln w="9525" cap="flat" cmpd="sng">
            <a:solidFill>
              <a:schemeClr val="dk2"/>
            </a:solidFill>
            <a:prstDash val="solid"/>
            <a:round/>
            <a:headEnd type="none" w="med" len="med"/>
            <a:tailEnd type="none" w="med" len="med"/>
          </a:ln>
        </p:spPr>
      </p:cxnSp>
      <p:cxnSp>
        <p:nvCxnSpPr>
          <p:cNvPr id="261" name="Google Shape;261;p34"/>
          <p:cNvCxnSpPr>
            <a:stCxn id="256" idx="3"/>
            <a:endCxn id="250" idx="1"/>
          </p:cNvCxnSpPr>
          <p:nvPr/>
        </p:nvCxnSpPr>
        <p:spPr>
          <a:xfrm>
            <a:off x="2610995" y="2281028"/>
            <a:ext cx="1842400" cy="904000"/>
          </a:xfrm>
          <a:prstGeom prst="bentConnector3">
            <a:avLst>
              <a:gd name="adj1" fmla="val 49996"/>
            </a:avLst>
          </a:prstGeom>
          <a:noFill/>
          <a:ln w="9525" cap="flat" cmpd="sng">
            <a:solidFill>
              <a:schemeClr val="dk2"/>
            </a:solidFill>
            <a:prstDash val="solid"/>
            <a:round/>
            <a:headEnd type="none" w="med" len="med"/>
            <a:tailEnd type="triangle" w="med" len="med"/>
          </a:ln>
        </p:spPr>
      </p:cxnSp>
      <p:cxnSp>
        <p:nvCxnSpPr>
          <p:cNvPr id="262" name="Google Shape;262;p34"/>
          <p:cNvCxnSpPr>
            <a:stCxn id="257" idx="3"/>
            <a:endCxn id="250" idx="1"/>
          </p:cNvCxnSpPr>
          <p:nvPr/>
        </p:nvCxnSpPr>
        <p:spPr>
          <a:xfrm rot="10800000" flipH="1">
            <a:off x="2610972" y="3184855"/>
            <a:ext cx="1842400" cy="763200"/>
          </a:xfrm>
          <a:prstGeom prst="bentConnector3">
            <a:avLst>
              <a:gd name="adj1" fmla="val 49996"/>
            </a:avLst>
          </a:prstGeom>
          <a:noFill/>
          <a:ln w="9525" cap="flat" cmpd="sng">
            <a:solidFill>
              <a:schemeClr val="dk2"/>
            </a:solidFill>
            <a:prstDash val="solid"/>
            <a:round/>
            <a:headEnd type="none" w="med" len="med"/>
            <a:tailEnd type="none" w="med" len="med"/>
          </a:ln>
        </p:spPr>
      </p:cxnSp>
      <p:cxnSp>
        <p:nvCxnSpPr>
          <p:cNvPr id="263" name="Google Shape;263;p34"/>
          <p:cNvCxnSpPr>
            <a:stCxn id="251" idx="2"/>
            <a:endCxn id="252" idx="0"/>
          </p:cNvCxnSpPr>
          <p:nvPr/>
        </p:nvCxnSpPr>
        <p:spPr>
          <a:xfrm rot="-5400000" flipH="1">
            <a:off x="9228437" y="4133133"/>
            <a:ext cx="938000" cy="800"/>
          </a:xfrm>
          <a:prstGeom prst="bentConnector3">
            <a:avLst>
              <a:gd name="adj1" fmla="val 50009"/>
            </a:avLst>
          </a:prstGeom>
          <a:noFill/>
          <a:ln w="9525" cap="flat" cmpd="sng">
            <a:solidFill>
              <a:schemeClr val="dk2"/>
            </a:solidFill>
            <a:prstDash val="solid"/>
            <a:round/>
            <a:headEnd type="none" w="med" len="med"/>
            <a:tailEnd type="stealth" w="med" len="med"/>
          </a:ln>
        </p:spPr>
      </p:cxnSp>
      <p:pic>
        <p:nvPicPr>
          <p:cNvPr id="260" name="Google Shape;260;p34"/>
          <p:cNvPicPr preferRelativeResize="0"/>
          <p:nvPr/>
        </p:nvPicPr>
        <p:blipFill>
          <a:blip r:embed="rId3">
            <a:alphaModFix/>
          </a:blip>
          <a:stretch>
            <a:fillRect/>
          </a:stretch>
        </p:blipFill>
        <p:spPr>
          <a:xfrm>
            <a:off x="1949995" y="5284561"/>
            <a:ext cx="661000" cy="661000"/>
          </a:xfrm>
          <a:prstGeom prst="rect">
            <a:avLst/>
          </a:prstGeom>
          <a:noFill/>
          <a:ln>
            <a:noFill/>
          </a:ln>
        </p:spPr>
      </p:pic>
      <p:sp>
        <p:nvSpPr>
          <p:cNvPr id="264" name="Google Shape;264;p34"/>
          <p:cNvSpPr/>
          <p:nvPr/>
        </p:nvSpPr>
        <p:spPr>
          <a:xfrm>
            <a:off x="5995717" y="2587451"/>
            <a:ext cx="1426800" cy="438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200"/>
              <a:t>Validation Rules</a:t>
            </a:r>
            <a:endParaRPr sz="1200"/>
          </a:p>
        </p:txBody>
      </p:sp>
      <p:sp>
        <p:nvSpPr>
          <p:cNvPr id="265" name="Google Shape;265;p34"/>
          <p:cNvSpPr/>
          <p:nvPr/>
        </p:nvSpPr>
        <p:spPr>
          <a:xfrm>
            <a:off x="5993951" y="3113267"/>
            <a:ext cx="1426800" cy="438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200"/>
              <a:t>Routing Rules</a:t>
            </a:r>
            <a:endParaRPr sz="1200"/>
          </a:p>
        </p:txBody>
      </p:sp>
      <p:pic>
        <p:nvPicPr>
          <p:cNvPr id="266" name="Google Shape;266;p34"/>
          <p:cNvPicPr preferRelativeResize="0"/>
          <p:nvPr/>
        </p:nvPicPr>
        <p:blipFill>
          <a:blip r:embed="rId5">
            <a:alphaModFix/>
          </a:blip>
          <a:stretch>
            <a:fillRect/>
          </a:stretch>
        </p:blipFill>
        <p:spPr>
          <a:xfrm>
            <a:off x="5205951" y="2058667"/>
            <a:ext cx="661000" cy="661000"/>
          </a:xfrm>
          <a:prstGeom prst="rect">
            <a:avLst/>
          </a:prstGeom>
          <a:noFill/>
          <a:ln>
            <a:noFill/>
          </a:ln>
        </p:spPr>
      </p:pic>
      <p:pic>
        <p:nvPicPr>
          <p:cNvPr id="267" name="Google Shape;267;p34"/>
          <p:cNvPicPr preferRelativeResize="0"/>
          <p:nvPr/>
        </p:nvPicPr>
        <p:blipFill>
          <a:blip r:embed="rId5">
            <a:alphaModFix/>
          </a:blip>
          <a:stretch>
            <a:fillRect/>
          </a:stretch>
        </p:blipFill>
        <p:spPr>
          <a:xfrm>
            <a:off x="5217800" y="3650200"/>
            <a:ext cx="661000" cy="661000"/>
          </a:xfrm>
          <a:prstGeom prst="rect">
            <a:avLst/>
          </a:prstGeom>
          <a:noFill/>
          <a:ln>
            <a:noFill/>
          </a:ln>
        </p:spPr>
      </p:pic>
      <p:pic>
        <p:nvPicPr>
          <p:cNvPr id="268" name="Google Shape;268;p34"/>
          <p:cNvPicPr preferRelativeResize="0"/>
          <p:nvPr/>
        </p:nvPicPr>
        <p:blipFill>
          <a:blip r:embed="rId5">
            <a:alphaModFix/>
          </a:blip>
          <a:stretch>
            <a:fillRect/>
          </a:stretch>
        </p:blipFill>
        <p:spPr>
          <a:xfrm>
            <a:off x="5205951" y="2915535"/>
            <a:ext cx="661000" cy="661000"/>
          </a:xfrm>
          <a:prstGeom prst="rect">
            <a:avLst/>
          </a:prstGeom>
          <a:noFill/>
          <a:ln>
            <a:noFill/>
          </a:ln>
        </p:spPr>
      </p:pic>
      <p:pic>
        <p:nvPicPr>
          <p:cNvPr id="269" name="Google Shape;269;p34"/>
          <p:cNvPicPr preferRelativeResize="0"/>
          <p:nvPr/>
        </p:nvPicPr>
        <p:blipFill>
          <a:blip r:embed="rId6">
            <a:alphaModFix/>
          </a:blip>
          <a:stretch>
            <a:fillRect/>
          </a:stretch>
        </p:blipFill>
        <p:spPr>
          <a:xfrm>
            <a:off x="5769201" y="3698300"/>
            <a:ext cx="1075799" cy="564800"/>
          </a:xfrm>
          <a:prstGeom prst="rect">
            <a:avLst/>
          </a:prstGeom>
          <a:noFill/>
          <a:ln>
            <a:noFill/>
          </a:ln>
        </p:spPr>
      </p:pic>
      <p:pic>
        <p:nvPicPr>
          <p:cNvPr id="270" name="Google Shape;270;p34"/>
          <p:cNvPicPr preferRelativeResize="0"/>
          <p:nvPr/>
        </p:nvPicPr>
        <p:blipFill>
          <a:blip r:embed="rId7">
            <a:alphaModFix/>
          </a:blip>
          <a:stretch>
            <a:fillRect/>
          </a:stretch>
        </p:blipFill>
        <p:spPr>
          <a:xfrm>
            <a:off x="6589192" y="3663752"/>
            <a:ext cx="1075809" cy="564800"/>
          </a:xfrm>
          <a:prstGeom prst="rect">
            <a:avLst/>
          </a:prstGeom>
          <a:noFill/>
          <a:ln>
            <a:noFill/>
          </a:ln>
        </p:spPr>
      </p:pic>
      <p:sp>
        <p:nvSpPr>
          <p:cNvPr id="271" name="Google Shape;271;p34"/>
          <p:cNvSpPr/>
          <p:nvPr/>
        </p:nvSpPr>
        <p:spPr>
          <a:xfrm rot="-5400000">
            <a:off x="3975467" y="3059433"/>
            <a:ext cx="1598000" cy="365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200"/>
              <a:t>Load Balancer</a:t>
            </a:r>
            <a:endParaRPr sz="1200"/>
          </a:p>
        </p:txBody>
      </p:sp>
      <p:cxnSp>
        <p:nvCxnSpPr>
          <p:cNvPr id="272" name="Google Shape;272;p34"/>
          <p:cNvCxnSpPr>
            <a:stCxn id="271" idx="2"/>
            <a:endCxn id="266" idx="1"/>
          </p:cNvCxnSpPr>
          <p:nvPr/>
        </p:nvCxnSpPr>
        <p:spPr>
          <a:xfrm rot="10800000" flipH="1">
            <a:off x="4957067" y="2389233"/>
            <a:ext cx="248800" cy="852800"/>
          </a:xfrm>
          <a:prstGeom prst="bentConnector3">
            <a:avLst>
              <a:gd name="adj1" fmla="val 50017"/>
            </a:avLst>
          </a:prstGeom>
          <a:noFill/>
          <a:ln w="9525" cap="flat" cmpd="sng">
            <a:solidFill>
              <a:schemeClr val="dk2"/>
            </a:solidFill>
            <a:prstDash val="solid"/>
            <a:round/>
            <a:headEnd type="none" w="med" len="med"/>
            <a:tailEnd type="none" w="med" len="med"/>
          </a:ln>
        </p:spPr>
      </p:cxnSp>
      <p:cxnSp>
        <p:nvCxnSpPr>
          <p:cNvPr id="273" name="Google Shape;273;p34"/>
          <p:cNvCxnSpPr>
            <a:stCxn id="271" idx="2"/>
            <a:endCxn id="267" idx="1"/>
          </p:cNvCxnSpPr>
          <p:nvPr/>
        </p:nvCxnSpPr>
        <p:spPr>
          <a:xfrm>
            <a:off x="4957067" y="3242033"/>
            <a:ext cx="260800" cy="738800"/>
          </a:xfrm>
          <a:prstGeom prst="bentConnector3">
            <a:avLst>
              <a:gd name="adj1" fmla="val 49987"/>
            </a:avLst>
          </a:prstGeom>
          <a:noFill/>
          <a:ln w="9525" cap="flat" cmpd="sng">
            <a:solidFill>
              <a:schemeClr val="dk2"/>
            </a:solidFill>
            <a:prstDash val="solid"/>
            <a:round/>
            <a:headEnd type="none" w="med" len="med"/>
            <a:tailEnd type="none" w="med" len="med"/>
          </a:ln>
        </p:spPr>
      </p:cxnSp>
      <p:cxnSp>
        <p:nvCxnSpPr>
          <p:cNvPr id="274" name="Google Shape;274;p34"/>
          <p:cNvCxnSpPr>
            <a:stCxn id="271" idx="2"/>
            <a:endCxn id="268" idx="1"/>
          </p:cNvCxnSpPr>
          <p:nvPr/>
        </p:nvCxnSpPr>
        <p:spPr>
          <a:xfrm>
            <a:off x="4957067" y="3242033"/>
            <a:ext cx="248800" cy="4000"/>
          </a:xfrm>
          <a:prstGeom prst="bentConnector3">
            <a:avLst>
              <a:gd name="adj1" fmla="val 50017"/>
            </a:avLst>
          </a:prstGeom>
          <a:noFill/>
          <a:ln w="9525" cap="flat" cmpd="sng">
            <a:solidFill>
              <a:schemeClr val="dk2"/>
            </a:solidFill>
            <a:prstDash val="solid"/>
            <a:round/>
            <a:headEnd type="none" w="med" len="med"/>
            <a:tailEnd type="none" w="med" len="med"/>
          </a:ln>
        </p:spPr>
      </p:cxnSp>
      <p:sp>
        <p:nvSpPr>
          <p:cNvPr id="275" name="Google Shape;275;p34"/>
          <p:cNvSpPr/>
          <p:nvPr/>
        </p:nvSpPr>
        <p:spPr>
          <a:xfrm>
            <a:off x="5997433" y="2061633"/>
            <a:ext cx="1426800" cy="438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200"/>
              <a:t>Business Rules</a:t>
            </a:r>
            <a:endParaRPr sz="1200"/>
          </a:p>
        </p:txBody>
      </p:sp>
      <p:pic>
        <p:nvPicPr>
          <p:cNvPr id="276" name="Google Shape;276;p34"/>
          <p:cNvPicPr preferRelativeResize="0"/>
          <p:nvPr/>
        </p:nvPicPr>
        <p:blipFill>
          <a:blip r:embed="rId8">
            <a:alphaModFix/>
          </a:blip>
          <a:stretch>
            <a:fillRect/>
          </a:stretch>
        </p:blipFill>
        <p:spPr>
          <a:xfrm>
            <a:off x="6933584" y="1361000"/>
            <a:ext cx="438800" cy="438800"/>
          </a:xfrm>
          <a:prstGeom prst="rect">
            <a:avLst/>
          </a:prstGeom>
          <a:noFill/>
          <a:ln>
            <a:noFill/>
          </a:ln>
        </p:spPr>
      </p:pic>
      <p:pic>
        <p:nvPicPr>
          <p:cNvPr id="277" name="Google Shape;277;p34"/>
          <p:cNvPicPr preferRelativeResize="0"/>
          <p:nvPr/>
        </p:nvPicPr>
        <p:blipFill rotWithShape="1">
          <a:blip r:embed="rId9">
            <a:alphaModFix/>
          </a:blip>
          <a:srcRect l="28324" t="20425" r="26536" b="11579"/>
          <a:stretch/>
        </p:blipFill>
        <p:spPr>
          <a:xfrm>
            <a:off x="6221904" y="1298000"/>
            <a:ext cx="512333" cy="564800"/>
          </a:xfrm>
          <a:prstGeom prst="rect">
            <a:avLst/>
          </a:prstGeom>
          <a:noFill/>
          <a:ln>
            <a:noFill/>
          </a:ln>
        </p:spPr>
      </p:pic>
      <p:pic>
        <p:nvPicPr>
          <p:cNvPr id="278" name="Google Shape;278;p34"/>
          <p:cNvPicPr preferRelativeResize="0"/>
          <p:nvPr/>
        </p:nvPicPr>
        <p:blipFill rotWithShape="1">
          <a:blip r:embed="rId10">
            <a:alphaModFix/>
          </a:blip>
          <a:srcRect l="33190" t="4399" r="5516" b="32112"/>
          <a:stretch/>
        </p:blipFill>
        <p:spPr>
          <a:xfrm>
            <a:off x="5457757" y="1361000"/>
            <a:ext cx="564800" cy="438800"/>
          </a:xfrm>
          <a:prstGeom prst="rect">
            <a:avLst/>
          </a:prstGeom>
          <a:noFill/>
          <a:ln>
            <a:noFill/>
          </a:ln>
        </p:spPr>
      </p:pic>
      <p:pic>
        <p:nvPicPr>
          <p:cNvPr id="279" name="Google Shape;279;p34"/>
          <p:cNvPicPr preferRelativeResize="0"/>
          <p:nvPr/>
        </p:nvPicPr>
        <p:blipFill rotWithShape="1">
          <a:blip r:embed="rId11">
            <a:alphaModFix/>
          </a:blip>
          <a:srcRect l="31405" t="15228" r="31379" b="14689"/>
          <a:stretch/>
        </p:blipFill>
        <p:spPr>
          <a:xfrm>
            <a:off x="4819611" y="1365985"/>
            <a:ext cx="438800" cy="43382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5"/>
          <p:cNvSpPr txBox="1">
            <a:spLocks noGrp="1"/>
          </p:cNvSpPr>
          <p:nvPr>
            <p:ph type="title"/>
          </p:nvPr>
        </p:nvSpPr>
        <p:spPr>
          <a:xfrm>
            <a:off x="415599" y="593367"/>
            <a:ext cx="6832925" cy="763600"/>
          </a:xfrm>
          <a:prstGeom prst="rect">
            <a:avLst/>
          </a:prstGeom>
        </p:spPr>
        <p:txBody>
          <a:bodyPr spcFirstLastPara="1" vert="horz" wrap="square" lIns="121900" tIns="121900" rIns="121900" bIns="121900" rtlCol="0" anchor="t" anchorCtr="0">
            <a:noAutofit/>
          </a:bodyPr>
          <a:lstStyle/>
          <a:p>
            <a:r>
              <a:rPr lang="en" dirty="0"/>
              <a:t>Gateway Pagamento</a:t>
            </a:r>
            <a:endParaRPr dirty="0"/>
          </a:p>
        </p:txBody>
      </p:sp>
      <p:sp>
        <p:nvSpPr>
          <p:cNvPr id="285" name="Google Shape;285;p35"/>
          <p:cNvSpPr/>
          <p:nvPr/>
        </p:nvSpPr>
        <p:spPr>
          <a:xfrm>
            <a:off x="7762143" y="1451633"/>
            <a:ext cx="3249600" cy="2468800"/>
          </a:xfrm>
          <a:prstGeom prst="roundRect">
            <a:avLst>
              <a:gd name="adj" fmla="val 16667"/>
            </a:avLst>
          </a:prstGeom>
          <a:noFill/>
          <a:ln w="9525" cap="flat" cmpd="sng">
            <a:solidFill>
              <a:schemeClr val="dk2"/>
            </a:solidFill>
            <a:prstDash val="lgDash"/>
            <a:round/>
            <a:headEnd type="none" w="sm" len="sm"/>
            <a:tailEnd type="none" w="sm" len="sm"/>
          </a:ln>
        </p:spPr>
        <p:txBody>
          <a:bodyPr spcFirstLastPara="1" wrap="square" lIns="121900" tIns="121900" rIns="121900" bIns="121900" anchor="ctr" anchorCtr="0">
            <a:noAutofit/>
          </a:bodyPr>
          <a:lstStyle/>
          <a:p>
            <a:endParaRPr sz="2400"/>
          </a:p>
        </p:txBody>
      </p:sp>
      <p:sp>
        <p:nvSpPr>
          <p:cNvPr id="286" name="Google Shape;286;p35"/>
          <p:cNvSpPr/>
          <p:nvPr/>
        </p:nvSpPr>
        <p:spPr>
          <a:xfrm>
            <a:off x="4454371" y="2206433"/>
            <a:ext cx="1464400" cy="959200"/>
          </a:xfrm>
          <a:prstGeom prst="roundRect">
            <a:avLst>
              <a:gd name="adj" fmla="val 16667"/>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600" dirty="0"/>
              <a:t>Núcleo Pagamento</a:t>
            </a:r>
            <a:endParaRPr sz="1600" dirty="0"/>
          </a:p>
        </p:txBody>
      </p:sp>
      <p:sp>
        <p:nvSpPr>
          <p:cNvPr id="287" name="Google Shape;287;p35"/>
          <p:cNvSpPr/>
          <p:nvPr/>
        </p:nvSpPr>
        <p:spPr>
          <a:xfrm>
            <a:off x="8654733" y="4606500"/>
            <a:ext cx="1464400" cy="887200"/>
          </a:xfrm>
          <a:prstGeom prst="roundRect">
            <a:avLst>
              <a:gd name="adj" fmla="val 16667"/>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600"/>
              <a:t>Núcleo de  Cartão</a:t>
            </a:r>
            <a:endParaRPr sz="1600"/>
          </a:p>
        </p:txBody>
      </p:sp>
      <p:sp>
        <p:nvSpPr>
          <p:cNvPr id="288" name="Google Shape;288;p35"/>
          <p:cNvSpPr/>
          <p:nvPr/>
        </p:nvSpPr>
        <p:spPr>
          <a:xfrm>
            <a:off x="4453400" y="4668300"/>
            <a:ext cx="1464400" cy="763600"/>
          </a:xfrm>
          <a:prstGeom prst="roundRect">
            <a:avLst>
              <a:gd name="adj" fmla="val 16667"/>
            </a:avLst>
          </a:prstGeom>
          <a:solidFill>
            <a:srgbClr val="C9DAF8">
              <a:alpha val="52690"/>
            </a:srgbClr>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600" dirty="0"/>
              <a:t>Núcleo de Cliente</a:t>
            </a:r>
            <a:endParaRPr sz="1600" dirty="0"/>
          </a:p>
        </p:txBody>
      </p:sp>
      <p:cxnSp>
        <p:nvCxnSpPr>
          <p:cNvPr id="289" name="Google Shape;289;p35"/>
          <p:cNvCxnSpPr>
            <a:stCxn id="288" idx="3"/>
            <a:endCxn id="287" idx="1"/>
          </p:cNvCxnSpPr>
          <p:nvPr/>
        </p:nvCxnSpPr>
        <p:spPr>
          <a:xfrm>
            <a:off x="5917800" y="5050100"/>
            <a:ext cx="2736800" cy="0"/>
          </a:xfrm>
          <a:prstGeom prst="straightConnector1">
            <a:avLst/>
          </a:prstGeom>
          <a:noFill/>
          <a:ln w="9525" cap="flat" cmpd="sng">
            <a:solidFill>
              <a:schemeClr val="dk2"/>
            </a:solidFill>
            <a:prstDash val="solid"/>
            <a:round/>
            <a:headEnd type="none" w="med" len="med"/>
            <a:tailEnd type="triangle" w="med" len="med"/>
          </a:ln>
        </p:spPr>
      </p:cxnSp>
      <p:pic>
        <p:nvPicPr>
          <p:cNvPr id="290" name="Google Shape;290;p35"/>
          <p:cNvPicPr preferRelativeResize="0"/>
          <p:nvPr/>
        </p:nvPicPr>
        <p:blipFill>
          <a:blip r:embed="rId3">
            <a:alphaModFix/>
          </a:blip>
          <a:stretch>
            <a:fillRect/>
          </a:stretch>
        </p:blipFill>
        <p:spPr>
          <a:xfrm>
            <a:off x="1949995" y="1950528"/>
            <a:ext cx="661000" cy="661000"/>
          </a:xfrm>
          <a:prstGeom prst="rect">
            <a:avLst/>
          </a:prstGeom>
          <a:noFill/>
          <a:ln>
            <a:noFill/>
          </a:ln>
        </p:spPr>
      </p:pic>
      <p:pic>
        <p:nvPicPr>
          <p:cNvPr id="291" name="Google Shape;291;p35"/>
          <p:cNvPicPr preferRelativeResize="0"/>
          <p:nvPr/>
        </p:nvPicPr>
        <p:blipFill>
          <a:blip r:embed="rId4">
            <a:alphaModFix/>
          </a:blip>
          <a:stretch>
            <a:fillRect/>
          </a:stretch>
        </p:blipFill>
        <p:spPr>
          <a:xfrm>
            <a:off x="1818973" y="3552056"/>
            <a:ext cx="792001" cy="792001"/>
          </a:xfrm>
          <a:prstGeom prst="rect">
            <a:avLst/>
          </a:prstGeom>
          <a:noFill/>
          <a:ln>
            <a:noFill/>
          </a:ln>
        </p:spPr>
      </p:pic>
      <p:cxnSp>
        <p:nvCxnSpPr>
          <p:cNvPr id="292" name="Google Shape;292;p35"/>
          <p:cNvCxnSpPr>
            <a:stCxn id="291" idx="3"/>
            <a:endCxn id="288" idx="1"/>
          </p:cNvCxnSpPr>
          <p:nvPr/>
        </p:nvCxnSpPr>
        <p:spPr>
          <a:xfrm>
            <a:off x="2610972" y="3948055"/>
            <a:ext cx="1842400" cy="1102000"/>
          </a:xfrm>
          <a:prstGeom prst="bentConnector3">
            <a:avLst>
              <a:gd name="adj1" fmla="val 50001"/>
            </a:avLst>
          </a:prstGeom>
          <a:noFill/>
          <a:ln w="9525" cap="flat" cmpd="sng">
            <a:solidFill>
              <a:schemeClr val="dk2"/>
            </a:solidFill>
            <a:prstDash val="solid"/>
            <a:round/>
            <a:headEnd type="none" w="med" len="med"/>
            <a:tailEnd type="triangle" w="med" len="med"/>
          </a:ln>
        </p:spPr>
      </p:cxnSp>
      <p:cxnSp>
        <p:nvCxnSpPr>
          <p:cNvPr id="293" name="Google Shape;293;p35"/>
          <p:cNvCxnSpPr>
            <a:stCxn id="294" idx="3"/>
            <a:endCxn id="288" idx="1"/>
          </p:cNvCxnSpPr>
          <p:nvPr/>
        </p:nvCxnSpPr>
        <p:spPr>
          <a:xfrm rot="10800000" flipH="1">
            <a:off x="2610995" y="5050261"/>
            <a:ext cx="1842400" cy="564800"/>
          </a:xfrm>
          <a:prstGeom prst="bentConnector3">
            <a:avLst>
              <a:gd name="adj1" fmla="val 50000"/>
            </a:avLst>
          </a:prstGeom>
          <a:noFill/>
          <a:ln w="9525" cap="flat" cmpd="sng">
            <a:solidFill>
              <a:schemeClr val="dk2"/>
            </a:solidFill>
            <a:prstDash val="solid"/>
            <a:round/>
            <a:headEnd type="none" w="med" len="med"/>
            <a:tailEnd type="none" w="med" len="med"/>
          </a:ln>
        </p:spPr>
      </p:cxnSp>
      <p:cxnSp>
        <p:nvCxnSpPr>
          <p:cNvPr id="295" name="Google Shape;295;p35"/>
          <p:cNvCxnSpPr>
            <a:stCxn id="290" idx="3"/>
            <a:endCxn id="286" idx="1"/>
          </p:cNvCxnSpPr>
          <p:nvPr/>
        </p:nvCxnSpPr>
        <p:spPr>
          <a:xfrm>
            <a:off x="2610995" y="2281028"/>
            <a:ext cx="1843200" cy="405200"/>
          </a:xfrm>
          <a:prstGeom prst="bentConnector3">
            <a:avLst>
              <a:gd name="adj1" fmla="val 50005"/>
            </a:avLst>
          </a:prstGeom>
          <a:noFill/>
          <a:ln w="9525" cap="flat" cmpd="sng">
            <a:solidFill>
              <a:schemeClr val="dk2"/>
            </a:solidFill>
            <a:prstDash val="solid"/>
            <a:round/>
            <a:headEnd type="none" w="med" len="med"/>
            <a:tailEnd type="triangle" w="med" len="med"/>
          </a:ln>
        </p:spPr>
      </p:cxnSp>
      <p:cxnSp>
        <p:nvCxnSpPr>
          <p:cNvPr id="296" name="Google Shape;296;p35"/>
          <p:cNvCxnSpPr>
            <a:stCxn id="291" idx="3"/>
            <a:endCxn id="286" idx="1"/>
          </p:cNvCxnSpPr>
          <p:nvPr/>
        </p:nvCxnSpPr>
        <p:spPr>
          <a:xfrm rot="10800000" flipH="1">
            <a:off x="2610972" y="2686055"/>
            <a:ext cx="1843200" cy="1262000"/>
          </a:xfrm>
          <a:prstGeom prst="bentConnector3">
            <a:avLst>
              <a:gd name="adj1" fmla="val 50005"/>
            </a:avLst>
          </a:prstGeom>
          <a:noFill/>
          <a:ln w="9525" cap="flat" cmpd="sng">
            <a:solidFill>
              <a:schemeClr val="dk2"/>
            </a:solidFill>
            <a:prstDash val="solid"/>
            <a:round/>
            <a:headEnd type="none" w="med" len="med"/>
            <a:tailEnd type="none" w="med" len="med"/>
          </a:ln>
        </p:spPr>
      </p:cxnSp>
      <p:cxnSp>
        <p:nvCxnSpPr>
          <p:cNvPr id="297" name="Google Shape;297;p35"/>
          <p:cNvCxnSpPr>
            <a:stCxn id="285" idx="2"/>
            <a:endCxn id="287" idx="0"/>
          </p:cNvCxnSpPr>
          <p:nvPr/>
        </p:nvCxnSpPr>
        <p:spPr>
          <a:xfrm rot="-5400000" flipH="1">
            <a:off x="9044343" y="4263033"/>
            <a:ext cx="686000" cy="800"/>
          </a:xfrm>
          <a:prstGeom prst="bentConnector3">
            <a:avLst>
              <a:gd name="adj1" fmla="val 50005"/>
            </a:avLst>
          </a:prstGeom>
          <a:noFill/>
          <a:ln w="9525" cap="flat" cmpd="sng">
            <a:solidFill>
              <a:schemeClr val="dk2"/>
            </a:solidFill>
            <a:prstDash val="solid"/>
            <a:round/>
            <a:headEnd type="none" w="med" len="med"/>
            <a:tailEnd type="stealth" w="med" len="med"/>
          </a:ln>
        </p:spPr>
      </p:cxnSp>
      <p:pic>
        <p:nvPicPr>
          <p:cNvPr id="294" name="Google Shape;294;p35"/>
          <p:cNvPicPr preferRelativeResize="0"/>
          <p:nvPr/>
        </p:nvPicPr>
        <p:blipFill>
          <a:blip r:embed="rId3">
            <a:alphaModFix/>
          </a:blip>
          <a:stretch>
            <a:fillRect/>
          </a:stretch>
        </p:blipFill>
        <p:spPr>
          <a:xfrm>
            <a:off x="1949995" y="5284561"/>
            <a:ext cx="661000" cy="661000"/>
          </a:xfrm>
          <a:prstGeom prst="rect">
            <a:avLst/>
          </a:prstGeom>
          <a:noFill/>
          <a:ln>
            <a:noFill/>
          </a:ln>
        </p:spPr>
      </p:pic>
      <p:sp>
        <p:nvSpPr>
          <p:cNvPr id="298" name="Google Shape;298;p35"/>
          <p:cNvSpPr/>
          <p:nvPr/>
        </p:nvSpPr>
        <p:spPr>
          <a:xfrm>
            <a:off x="9304617" y="2088551"/>
            <a:ext cx="1426800" cy="438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200" dirty="0"/>
              <a:t>Consistency </a:t>
            </a:r>
            <a:endParaRPr sz="1200" dirty="0"/>
          </a:p>
        </p:txBody>
      </p:sp>
      <p:sp>
        <p:nvSpPr>
          <p:cNvPr id="299" name="Google Shape;299;p35"/>
          <p:cNvSpPr/>
          <p:nvPr/>
        </p:nvSpPr>
        <p:spPr>
          <a:xfrm>
            <a:off x="9302851" y="2614367"/>
            <a:ext cx="1426800" cy="438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200"/>
              <a:t>Scheduler</a:t>
            </a:r>
            <a:endParaRPr sz="1200"/>
          </a:p>
        </p:txBody>
      </p:sp>
      <p:pic>
        <p:nvPicPr>
          <p:cNvPr id="300" name="Google Shape;300;p35"/>
          <p:cNvPicPr preferRelativeResize="0"/>
          <p:nvPr/>
        </p:nvPicPr>
        <p:blipFill>
          <a:blip r:embed="rId5">
            <a:alphaModFix/>
          </a:blip>
          <a:stretch>
            <a:fillRect/>
          </a:stretch>
        </p:blipFill>
        <p:spPr>
          <a:xfrm>
            <a:off x="8514849" y="1559767"/>
            <a:ext cx="661000" cy="661000"/>
          </a:xfrm>
          <a:prstGeom prst="rect">
            <a:avLst/>
          </a:prstGeom>
          <a:noFill/>
          <a:ln>
            <a:noFill/>
          </a:ln>
        </p:spPr>
      </p:pic>
      <p:pic>
        <p:nvPicPr>
          <p:cNvPr id="301" name="Google Shape;301;p35"/>
          <p:cNvPicPr preferRelativeResize="0"/>
          <p:nvPr/>
        </p:nvPicPr>
        <p:blipFill>
          <a:blip r:embed="rId5">
            <a:alphaModFix/>
          </a:blip>
          <a:stretch>
            <a:fillRect/>
          </a:stretch>
        </p:blipFill>
        <p:spPr>
          <a:xfrm>
            <a:off x="8526700" y="3151300"/>
            <a:ext cx="661000" cy="661000"/>
          </a:xfrm>
          <a:prstGeom prst="rect">
            <a:avLst/>
          </a:prstGeom>
          <a:noFill/>
          <a:ln>
            <a:noFill/>
          </a:ln>
        </p:spPr>
      </p:pic>
      <p:pic>
        <p:nvPicPr>
          <p:cNvPr id="302" name="Google Shape;302;p35"/>
          <p:cNvPicPr preferRelativeResize="0"/>
          <p:nvPr/>
        </p:nvPicPr>
        <p:blipFill>
          <a:blip r:embed="rId5">
            <a:alphaModFix/>
          </a:blip>
          <a:stretch>
            <a:fillRect/>
          </a:stretch>
        </p:blipFill>
        <p:spPr>
          <a:xfrm>
            <a:off x="8514849" y="2416635"/>
            <a:ext cx="661000" cy="661000"/>
          </a:xfrm>
          <a:prstGeom prst="rect">
            <a:avLst/>
          </a:prstGeom>
          <a:noFill/>
          <a:ln>
            <a:noFill/>
          </a:ln>
        </p:spPr>
      </p:pic>
      <p:pic>
        <p:nvPicPr>
          <p:cNvPr id="303" name="Google Shape;303;p35"/>
          <p:cNvPicPr preferRelativeResize="0"/>
          <p:nvPr/>
        </p:nvPicPr>
        <p:blipFill>
          <a:blip r:embed="rId6">
            <a:alphaModFix/>
          </a:blip>
          <a:stretch>
            <a:fillRect/>
          </a:stretch>
        </p:blipFill>
        <p:spPr>
          <a:xfrm>
            <a:off x="9078101" y="3199400"/>
            <a:ext cx="1075799" cy="564800"/>
          </a:xfrm>
          <a:prstGeom prst="rect">
            <a:avLst/>
          </a:prstGeom>
          <a:noFill/>
          <a:ln>
            <a:noFill/>
          </a:ln>
        </p:spPr>
      </p:pic>
      <p:pic>
        <p:nvPicPr>
          <p:cNvPr id="304" name="Google Shape;304;p35"/>
          <p:cNvPicPr preferRelativeResize="0"/>
          <p:nvPr/>
        </p:nvPicPr>
        <p:blipFill>
          <a:blip r:embed="rId7">
            <a:alphaModFix/>
          </a:blip>
          <a:stretch>
            <a:fillRect/>
          </a:stretch>
        </p:blipFill>
        <p:spPr>
          <a:xfrm>
            <a:off x="9898092" y="3164852"/>
            <a:ext cx="1075809" cy="564800"/>
          </a:xfrm>
          <a:prstGeom prst="rect">
            <a:avLst/>
          </a:prstGeom>
          <a:noFill/>
          <a:ln>
            <a:noFill/>
          </a:ln>
        </p:spPr>
      </p:pic>
      <p:sp>
        <p:nvSpPr>
          <p:cNvPr id="305" name="Google Shape;305;p35"/>
          <p:cNvSpPr/>
          <p:nvPr/>
        </p:nvSpPr>
        <p:spPr>
          <a:xfrm rot="-5400000">
            <a:off x="7284367" y="2560533"/>
            <a:ext cx="1598000" cy="365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200"/>
              <a:t>Load Balancer</a:t>
            </a:r>
            <a:endParaRPr sz="1200"/>
          </a:p>
        </p:txBody>
      </p:sp>
      <p:cxnSp>
        <p:nvCxnSpPr>
          <p:cNvPr id="306" name="Google Shape;306;p35"/>
          <p:cNvCxnSpPr>
            <a:stCxn id="305" idx="2"/>
            <a:endCxn id="300" idx="1"/>
          </p:cNvCxnSpPr>
          <p:nvPr/>
        </p:nvCxnSpPr>
        <p:spPr>
          <a:xfrm rot="10800000" flipH="1">
            <a:off x="8265967" y="1890333"/>
            <a:ext cx="248800" cy="852800"/>
          </a:xfrm>
          <a:prstGeom prst="bentConnector3">
            <a:avLst>
              <a:gd name="adj1" fmla="val 50017"/>
            </a:avLst>
          </a:prstGeom>
          <a:noFill/>
          <a:ln w="9525" cap="flat" cmpd="sng">
            <a:solidFill>
              <a:schemeClr val="dk2"/>
            </a:solidFill>
            <a:prstDash val="solid"/>
            <a:round/>
            <a:headEnd type="none" w="med" len="med"/>
            <a:tailEnd type="none" w="med" len="med"/>
          </a:ln>
        </p:spPr>
      </p:cxnSp>
      <p:cxnSp>
        <p:nvCxnSpPr>
          <p:cNvPr id="307" name="Google Shape;307;p35"/>
          <p:cNvCxnSpPr>
            <a:stCxn id="305" idx="2"/>
            <a:endCxn id="301" idx="1"/>
          </p:cNvCxnSpPr>
          <p:nvPr/>
        </p:nvCxnSpPr>
        <p:spPr>
          <a:xfrm>
            <a:off x="8265967" y="2743133"/>
            <a:ext cx="260800" cy="738800"/>
          </a:xfrm>
          <a:prstGeom prst="bentConnector3">
            <a:avLst>
              <a:gd name="adj1" fmla="val 49987"/>
            </a:avLst>
          </a:prstGeom>
          <a:noFill/>
          <a:ln w="9525" cap="flat" cmpd="sng">
            <a:solidFill>
              <a:schemeClr val="dk2"/>
            </a:solidFill>
            <a:prstDash val="solid"/>
            <a:round/>
            <a:headEnd type="none" w="med" len="med"/>
            <a:tailEnd type="none" w="med" len="med"/>
          </a:ln>
        </p:spPr>
      </p:cxnSp>
      <p:cxnSp>
        <p:nvCxnSpPr>
          <p:cNvPr id="308" name="Google Shape;308;p35"/>
          <p:cNvCxnSpPr>
            <a:stCxn id="305" idx="2"/>
            <a:endCxn id="302" idx="1"/>
          </p:cNvCxnSpPr>
          <p:nvPr/>
        </p:nvCxnSpPr>
        <p:spPr>
          <a:xfrm>
            <a:off x="8265967" y="2743133"/>
            <a:ext cx="248800" cy="4000"/>
          </a:xfrm>
          <a:prstGeom prst="bentConnector3">
            <a:avLst>
              <a:gd name="adj1" fmla="val 50017"/>
            </a:avLst>
          </a:prstGeom>
          <a:noFill/>
          <a:ln w="9525" cap="flat" cmpd="sng">
            <a:solidFill>
              <a:schemeClr val="dk2"/>
            </a:solidFill>
            <a:prstDash val="solid"/>
            <a:round/>
            <a:headEnd type="none" w="med" len="med"/>
            <a:tailEnd type="none" w="med" len="med"/>
          </a:ln>
        </p:spPr>
      </p:cxnSp>
      <p:sp>
        <p:nvSpPr>
          <p:cNvPr id="309" name="Google Shape;309;p35"/>
          <p:cNvSpPr/>
          <p:nvPr/>
        </p:nvSpPr>
        <p:spPr>
          <a:xfrm>
            <a:off x="9306333" y="1562733"/>
            <a:ext cx="1426800" cy="438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200"/>
              <a:t>Providers</a:t>
            </a:r>
            <a:endParaRPr sz="1200"/>
          </a:p>
        </p:txBody>
      </p:sp>
      <p:cxnSp>
        <p:nvCxnSpPr>
          <p:cNvPr id="310" name="Google Shape;310;p35"/>
          <p:cNvCxnSpPr>
            <a:stCxn id="286" idx="3"/>
            <a:endCxn id="285" idx="1"/>
          </p:cNvCxnSpPr>
          <p:nvPr/>
        </p:nvCxnSpPr>
        <p:spPr>
          <a:xfrm>
            <a:off x="5918771" y="2686033"/>
            <a:ext cx="1843200" cy="800"/>
          </a:xfrm>
          <a:prstGeom prst="bentConnector3">
            <a:avLst>
              <a:gd name="adj1" fmla="val 50005"/>
            </a:avLst>
          </a:prstGeom>
          <a:noFill/>
          <a:ln w="9525" cap="flat" cmpd="sng">
            <a:solidFill>
              <a:schemeClr val="dk2"/>
            </a:solidFill>
            <a:prstDash val="solid"/>
            <a:round/>
            <a:headEnd type="none" w="med" len="med"/>
            <a:tailEnd type="triangle" w="med" len="med"/>
          </a:ln>
        </p:spPr>
      </p:cxnSp>
      <p:pic>
        <p:nvPicPr>
          <p:cNvPr id="311" name="Google Shape;311;p35"/>
          <p:cNvPicPr preferRelativeResize="0"/>
          <p:nvPr/>
        </p:nvPicPr>
        <p:blipFill>
          <a:blip r:embed="rId8">
            <a:alphaModFix/>
          </a:blip>
          <a:stretch>
            <a:fillRect/>
          </a:stretch>
        </p:blipFill>
        <p:spPr>
          <a:xfrm>
            <a:off x="10224933" y="862100"/>
            <a:ext cx="438800" cy="438800"/>
          </a:xfrm>
          <a:prstGeom prst="rect">
            <a:avLst/>
          </a:prstGeom>
          <a:noFill/>
          <a:ln>
            <a:noFill/>
          </a:ln>
        </p:spPr>
      </p:pic>
      <p:pic>
        <p:nvPicPr>
          <p:cNvPr id="312" name="Google Shape;312;p35"/>
          <p:cNvPicPr preferRelativeResize="0"/>
          <p:nvPr/>
        </p:nvPicPr>
        <p:blipFill rotWithShape="1">
          <a:blip r:embed="rId9">
            <a:alphaModFix/>
          </a:blip>
          <a:srcRect l="28324" t="20425" r="26536" b="11579"/>
          <a:stretch/>
        </p:blipFill>
        <p:spPr>
          <a:xfrm>
            <a:off x="9513254" y="799100"/>
            <a:ext cx="512333" cy="564800"/>
          </a:xfrm>
          <a:prstGeom prst="rect">
            <a:avLst/>
          </a:prstGeom>
          <a:noFill/>
          <a:ln>
            <a:noFill/>
          </a:ln>
        </p:spPr>
      </p:pic>
      <p:pic>
        <p:nvPicPr>
          <p:cNvPr id="313" name="Google Shape;313;p35"/>
          <p:cNvPicPr preferRelativeResize="0"/>
          <p:nvPr/>
        </p:nvPicPr>
        <p:blipFill rotWithShape="1">
          <a:blip r:embed="rId10">
            <a:alphaModFix/>
          </a:blip>
          <a:srcRect l="33190" t="4399" r="5516" b="32112"/>
          <a:stretch/>
        </p:blipFill>
        <p:spPr>
          <a:xfrm>
            <a:off x="8749108" y="862100"/>
            <a:ext cx="564800" cy="438800"/>
          </a:xfrm>
          <a:prstGeom prst="rect">
            <a:avLst/>
          </a:prstGeom>
          <a:noFill/>
          <a:ln>
            <a:noFill/>
          </a:ln>
        </p:spPr>
      </p:pic>
      <p:pic>
        <p:nvPicPr>
          <p:cNvPr id="314" name="Google Shape;314;p35"/>
          <p:cNvPicPr preferRelativeResize="0"/>
          <p:nvPr/>
        </p:nvPicPr>
        <p:blipFill rotWithShape="1">
          <a:blip r:embed="rId11">
            <a:alphaModFix/>
          </a:blip>
          <a:srcRect l="31405" t="15228" r="31379" b="14689"/>
          <a:stretch/>
        </p:blipFill>
        <p:spPr>
          <a:xfrm>
            <a:off x="8110961" y="867085"/>
            <a:ext cx="438800" cy="433823"/>
          </a:xfrm>
          <a:prstGeom prst="rect">
            <a:avLst/>
          </a:prstGeom>
          <a:noFill/>
          <a:ln>
            <a:noFill/>
          </a:ln>
        </p:spPr>
      </p:pic>
    </p:spTree>
    <p:extLst>
      <p:ext uri="{BB962C8B-B14F-4D97-AF65-F5344CB8AC3E}">
        <p14:creationId xmlns:p14="http://schemas.microsoft.com/office/powerpoint/2010/main" val="1592754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8"/>
                                        </p:tgtEl>
                                        <p:attrNameLst>
                                          <p:attrName>style.visibility</p:attrName>
                                        </p:attrNameLst>
                                      </p:cBhvr>
                                      <p:to>
                                        <p:strVal val="visible"/>
                                      </p:to>
                                    </p:set>
                                    <p:animEffect transition="in" filter="fade">
                                      <p:cBhvr>
                                        <p:cTn id="7" dur="500"/>
                                        <p:tgtEl>
                                          <p:spTgt spid="2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9"/>
                                        </p:tgtEl>
                                        <p:attrNameLst>
                                          <p:attrName>style.visibility</p:attrName>
                                        </p:attrNameLst>
                                      </p:cBhvr>
                                      <p:to>
                                        <p:strVal val="visible"/>
                                      </p:to>
                                    </p:set>
                                    <p:animEffect transition="in" filter="fade">
                                      <p:cBhvr>
                                        <p:cTn id="12" dur="500"/>
                                        <p:tgtEl>
                                          <p:spTgt spid="29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2"/>
                                        </p:tgtEl>
                                        <p:attrNameLst>
                                          <p:attrName>style.visibility</p:attrName>
                                        </p:attrNameLst>
                                      </p:cBhvr>
                                      <p:to>
                                        <p:strVal val="visible"/>
                                      </p:to>
                                    </p:set>
                                    <p:animEffect transition="in" filter="fade">
                                      <p:cBhvr>
                                        <p:cTn id="17" dur="500"/>
                                        <p:tgtEl>
                                          <p:spTgt spid="312"/>
                                        </p:tgtEl>
                                      </p:cBhvr>
                                    </p:animEffect>
                                  </p:childTnLst>
                                </p:cTn>
                              </p:par>
                              <p:par>
                                <p:cTn id="18" presetID="10" presetClass="entr" presetSubtype="0" fill="hold" nodeType="withEffect">
                                  <p:stCondLst>
                                    <p:cond delay="0"/>
                                  </p:stCondLst>
                                  <p:childTnLst>
                                    <p:set>
                                      <p:cBhvr>
                                        <p:cTn id="19" dur="1" fill="hold">
                                          <p:stCondLst>
                                            <p:cond delay="0"/>
                                          </p:stCondLst>
                                        </p:cTn>
                                        <p:tgtEl>
                                          <p:spTgt spid="313"/>
                                        </p:tgtEl>
                                        <p:attrNameLst>
                                          <p:attrName>style.visibility</p:attrName>
                                        </p:attrNameLst>
                                      </p:cBhvr>
                                      <p:to>
                                        <p:strVal val="visible"/>
                                      </p:to>
                                    </p:set>
                                    <p:animEffect transition="in" filter="fade">
                                      <p:cBhvr>
                                        <p:cTn id="20" dur="500"/>
                                        <p:tgtEl>
                                          <p:spTgt spid="3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8" grpId="0" animBg="1"/>
      <p:bldP spid="29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36"/>
          <p:cNvSpPr txBox="1">
            <a:spLocks noGrp="1"/>
          </p:cNvSpPr>
          <p:nvPr>
            <p:ph type="title"/>
          </p:nvPr>
        </p:nvSpPr>
        <p:spPr>
          <a:xfrm>
            <a:off x="415600" y="593367"/>
            <a:ext cx="5680400" cy="763600"/>
          </a:xfrm>
          <a:prstGeom prst="rect">
            <a:avLst/>
          </a:prstGeom>
        </p:spPr>
        <p:txBody>
          <a:bodyPr spcFirstLastPara="1" vert="horz" wrap="square" lIns="121900" tIns="121900" rIns="121900" bIns="121900" rtlCol="0" anchor="t" anchorCtr="0">
            <a:noAutofit/>
          </a:bodyPr>
          <a:lstStyle/>
          <a:p>
            <a:r>
              <a:rPr lang="en" dirty="0"/>
              <a:t>Núcleo Cartão</a:t>
            </a:r>
            <a:endParaRPr dirty="0"/>
          </a:p>
        </p:txBody>
      </p:sp>
      <p:sp>
        <p:nvSpPr>
          <p:cNvPr id="320" name="Google Shape;320;p36"/>
          <p:cNvSpPr/>
          <p:nvPr/>
        </p:nvSpPr>
        <p:spPr>
          <a:xfrm>
            <a:off x="7362843" y="3613467"/>
            <a:ext cx="3249600" cy="2468800"/>
          </a:xfrm>
          <a:prstGeom prst="roundRect">
            <a:avLst>
              <a:gd name="adj" fmla="val 16667"/>
            </a:avLst>
          </a:prstGeom>
          <a:noFill/>
          <a:ln w="9525" cap="flat" cmpd="sng">
            <a:solidFill>
              <a:schemeClr val="dk2"/>
            </a:solidFill>
            <a:prstDash val="lgDash"/>
            <a:round/>
            <a:headEnd type="none" w="sm" len="sm"/>
            <a:tailEnd type="none" w="sm" len="sm"/>
          </a:ln>
        </p:spPr>
        <p:txBody>
          <a:bodyPr spcFirstLastPara="1" wrap="square" lIns="121900" tIns="121900" rIns="121900" bIns="121900" anchor="ctr" anchorCtr="0">
            <a:noAutofit/>
          </a:bodyPr>
          <a:lstStyle/>
          <a:p>
            <a:endParaRPr sz="2400"/>
          </a:p>
        </p:txBody>
      </p:sp>
      <p:sp>
        <p:nvSpPr>
          <p:cNvPr id="321" name="Google Shape;321;p36"/>
          <p:cNvSpPr/>
          <p:nvPr/>
        </p:nvSpPr>
        <p:spPr>
          <a:xfrm>
            <a:off x="4454371" y="2206433"/>
            <a:ext cx="1464400" cy="959200"/>
          </a:xfrm>
          <a:prstGeom prst="roundRect">
            <a:avLst>
              <a:gd name="adj" fmla="val 16667"/>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600" dirty="0"/>
              <a:t>N</a:t>
            </a:r>
            <a:r>
              <a:rPr lang="pt-BR" sz="1600" dirty="0"/>
              <a:t>ú</a:t>
            </a:r>
            <a:r>
              <a:rPr lang="en" sz="1600" dirty="0"/>
              <a:t>cleo Pagamento</a:t>
            </a:r>
            <a:endParaRPr sz="1600" dirty="0"/>
          </a:p>
        </p:txBody>
      </p:sp>
      <p:sp>
        <p:nvSpPr>
          <p:cNvPr id="322" name="Google Shape;322;p36"/>
          <p:cNvSpPr/>
          <p:nvPr/>
        </p:nvSpPr>
        <p:spPr>
          <a:xfrm>
            <a:off x="8255433" y="2242433"/>
            <a:ext cx="1464400" cy="887200"/>
          </a:xfrm>
          <a:prstGeom prst="roundRect">
            <a:avLst>
              <a:gd name="adj" fmla="val 16667"/>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600"/>
              <a:t>Gateway de Pagamento</a:t>
            </a:r>
            <a:endParaRPr sz="1600"/>
          </a:p>
        </p:txBody>
      </p:sp>
      <p:sp>
        <p:nvSpPr>
          <p:cNvPr id="323" name="Google Shape;323;p36"/>
          <p:cNvSpPr/>
          <p:nvPr/>
        </p:nvSpPr>
        <p:spPr>
          <a:xfrm>
            <a:off x="4454300" y="4466067"/>
            <a:ext cx="1464400" cy="763600"/>
          </a:xfrm>
          <a:prstGeom prst="roundRect">
            <a:avLst>
              <a:gd name="adj" fmla="val 16667"/>
            </a:avLst>
          </a:prstGeom>
          <a:solidFill>
            <a:srgbClr val="C9DAF8">
              <a:alpha val="52690"/>
            </a:srgbClr>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600" dirty="0"/>
              <a:t>N</a:t>
            </a:r>
            <a:r>
              <a:rPr lang="pt-BR" sz="1600" dirty="0"/>
              <a:t>ú</a:t>
            </a:r>
            <a:r>
              <a:rPr lang="en" sz="1600" dirty="0"/>
              <a:t>cleo de Cliente</a:t>
            </a:r>
            <a:endParaRPr sz="1600" dirty="0"/>
          </a:p>
        </p:txBody>
      </p:sp>
      <p:cxnSp>
        <p:nvCxnSpPr>
          <p:cNvPr id="324" name="Google Shape;324;p36"/>
          <p:cNvCxnSpPr>
            <a:stCxn id="323" idx="3"/>
            <a:endCxn id="320" idx="1"/>
          </p:cNvCxnSpPr>
          <p:nvPr/>
        </p:nvCxnSpPr>
        <p:spPr>
          <a:xfrm>
            <a:off x="5918700" y="4847867"/>
            <a:ext cx="1444000" cy="0"/>
          </a:xfrm>
          <a:prstGeom prst="straightConnector1">
            <a:avLst/>
          </a:prstGeom>
          <a:noFill/>
          <a:ln w="9525" cap="flat" cmpd="sng">
            <a:solidFill>
              <a:schemeClr val="dk2"/>
            </a:solidFill>
            <a:prstDash val="solid"/>
            <a:round/>
            <a:headEnd type="none" w="med" len="med"/>
            <a:tailEnd type="triangle" w="med" len="med"/>
          </a:ln>
        </p:spPr>
      </p:cxnSp>
      <p:pic>
        <p:nvPicPr>
          <p:cNvPr id="325" name="Google Shape;325;p36"/>
          <p:cNvPicPr preferRelativeResize="0"/>
          <p:nvPr/>
        </p:nvPicPr>
        <p:blipFill>
          <a:blip r:embed="rId3">
            <a:alphaModFix/>
          </a:blip>
          <a:stretch>
            <a:fillRect/>
          </a:stretch>
        </p:blipFill>
        <p:spPr>
          <a:xfrm>
            <a:off x="1949995" y="1950528"/>
            <a:ext cx="661000" cy="661000"/>
          </a:xfrm>
          <a:prstGeom prst="rect">
            <a:avLst/>
          </a:prstGeom>
          <a:noFill/>
          <a:ln>
            <a:noFill/>
          </a:ln>
        </p:spPr>
      </p:pic>
      <p:pic>
        <p:nvPicPr>
          <p:cNvPr id="326" name="Google Shape;326;p36"/>
          <p:cNvPicPr preferRelativeResize="0"/>
          <p:nvPr/>
        </p:nvPicPr>
        <p:blipFill>
          <a:blip r:embed="rId4">
            <a:alphaModFix/>
          </a:blip>
          <a:stretch>
            <a:fillRect/>
          </a:stretch>
        </p:blipFill>
        <p:spPr>
          <a:xfrm>
            <a:off x="1818973" y="3552056"/>
            <a:ext cx="792001" cy="792001"/>
          </a:xfrm>
          <a:prstGeom prst="rect">
            <a:avLst/>
          </a:prstGeom>
          <a:noFill/>
          <a:ln>
            <a:noFill/>
          </a:ln>
        </p:spPr>
      </p:pic>
      <p:cxnSp>
        <p:nvCxnSpPr>
          <p:cNvPr id="327" name="Google Shape;327;p36"/>
          <p:cNvCxnSpPr>
            <a:stCxn id="326" idx="3"/>
            <a:endCxn id="323" idx="1"/>
          </p:cNvCxnSpPr>
          <p:nvPr/>
        </p:nvCxnSpPr>
        <p:spPr>
          <a:xfrm>
            <a:off x="2610972" y="3948055"/>
            <a:ext cx="1843200" cy="900000"/>
          </a:xfrm>
          <a:prstGeom prst="bentConnector3">
            <a:avLst>
              <a:gd name="adj1" fmla="val 50003"/>
            </a:avLst>
          </a:prstGeom>
          <a:noFill/>
          <a:ln w="9525" cap="flat" cmpd="sng">
            <a:solidFill>
              <a:schemeClr val="dk2"/>
            </a:solidFill>
            <a:prstDash val="solid"/>
            <a:round/>
            <a:headEnd type="none" w="med" len="med"/>
            <a:tailEnd type="triangle" w="med" len="med"/>
          </a:ln>
        </p:spPr>
      </p:cxnSp>
      <p:cxnSp>
        <p:nvCxnSpPr>
          <p:cNvPr id="328" name="Google Shape;328;p36"/>
          <p:cNvCxnSpPr>
            <a:stCxn id="329" idx="3"/>
            <a:endCxn id="323" idx="1"/>
          </p:cNvCxnSpPr>
          <p:nvPr/>
        </p:nvCxnSpPr>
        <p:spPr>
          <a:xfrm rot="10800000" flipH="1">
            <a:off x="2610995" y="4847861"/>
            <a:ext cx="1843200" cy="767200"/>
          </a:xfrm>
          <a:prstGeom prst="bentConnector3">
            <a:avLst>
              <a:gd name="adj1" fmla="val 50003"/>
            </a:avLst>
          </a:prstGeom>
          <a:noFill/>
          <a:ln w="9525" cap="flat" cmpd="sng">
            <a:solidFill>
              <a:schemeClr val="dk2"/>
            </a:solidFill>
            <a:prstDash val="solid"/>
            <a:round/>
            <a:headEnd type="none" w="med" len="med"/>
            <a:tailEnd type="none" w="med" len="med"/>
          </a:ln>
        </p:spPr>
      </p:cxnSp>
      <p:cxnSp>
        <p:nvCxnSpPr>
          <p:cNvPr id="330" name="Google Shape;330;p36"/>
          <p:cNvCxnSpPr>
            <a:stCxn id="325" idx="3"/>
            <a:endCxn id="321" idx="1"/>
          </p:cNvCxnSpPr>
          <p:nvPr/>
        </p:nvCxnSpPr>
        <p:spPr>
          <a:xfrm>
            <a:off x="2610995" y="2281028"/>
            <a:ext cx="1843200" cy="405200"/>
          </a:xfrm>
          <a:prstGeom prst="bentConnector3">
            <a:avLst>
              <a:gd name="adj1" fmla="val 50005"/>
            </a:avLst>
          </a:prstGeom>
          <a:noFill/>
          <a:ln w="9525" cap="flat" cmpd="sng">
            <a:solidFill>
              <a:schemeClr val="dk2"/>
            </a:solidFill>
            <a:prstDash val="solid"/>
            <a:round/>
            <a:headEnd type="none" w="med" len="med"/>
            <a:tailEnd type="triangle" w="med" len="med"/>
          </a:ln>
        </p:spPr>
      </p:cxnSp>
      <p:cxnSp>
        <p:nvCxnSpPr>
          <p:cNvPr id="331" name="Google Shape;331;p36"/>
          <p:cNvCxnSpPr>
            <a:stCxn id="326" idx="3"/>
            <a:endCxn id="321" idx="1"/>
          </p:cNvCxnSpPr>
          <p:nvPr/>
        </p:nvCxnSpPr>
        <p:spPr>
          <a:xfrm rot="10800000" flipH="1">
            <a:off x="2610972" y="2686055"/>
            <a:ext cx="1843200" cy="1262000"/>
          </a:xfrm>
          <a:prstGeom prst="bentConnector3">
            <a:avLst>
              <a:gd name="adj1" fmla="val 50005"/>
            </a:avLst>
          </a:prstGeom>
          <a:noFill/>
          <a:ln w="9525" cap="flat" cmpd="sng">
            <a:solidFill>
              <a:schemeClr val="dk2"/>
            </a:solidFill>
            <a:prstDash val="solid"/>
            <a:round/>
            <a:headEnd type="none" w="med" len="med"/>
            <a:tailEnd type="none" w="med" len="med"/>
          </a:ln>
        </p:spPr>
      </p:cxnSp>
      <p:pic>
        <p:nvPicPr>
          <p:cNvPr id="329" name="Google Shape;329;p36"/>
          <p:cNvPicPr preferRelativeResize="0"/>
          <p:nvPr/>
        </p:nvPicPr>
        <p:blipFill>
          <a:blip r:embed="rId3">
            <a:alphaModFix/>
          </a:blip>
          <a:stretch>
            <a:fillRect/>
          </a:stretch>
        </p:blipFill>
        <p:spPr>
          <a:xfrm>
            <a:off x="1949995" y="5284561"/>
            <a:ext cx="661000" cy="661000"/>
          </a:xfrm>
          <a:prstGeom prst="rect">
            <a:avLst/>
          </a:prstGeom>
          <a:noFill/>
          <a:ln>
            <a:noFill/>
          </a:ln>
        </p:spPr>
      </p:pic>
      <p:sp>
        <p:nvSpPr>
          <p:cNvPr id="332" name="Google Shape;332;p36"/>
          <p:cNvSpPr/>
          <p:nvPr/>
        </p:nvSpPr>
        <p:spPr>
          <a:xfrm>
            <a:off x="8881017" y="4622384"/>
            <a:ext cx="1426800" cy="438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200"/>
              <a:t>KeyVault </a:t>
            </a:r>
            <a:endParaRPr sz="1200"/>
          </a:p>
        </p:txBody>
      </p:sp>
      <p:pic>
        <p:nvPicPr>
          <p:cNvPr id="333" name="Google Shape;333;p36"/>
          <p:cNvPicPr preferRelativeResize="0"/>
          <p:nvPr/>
        </p:nvPicPr>
        <p:blipFill>
          <a:blip r:embed="rId5">
            <a:alphaModFix/>
          </a:blip>
          <a:stretch>
            <a:fillRect/>
          </a:stretch>
        </p:blipFill>
        <p:spPr>
          <a:xfrm>
            <a:off x="8115551" y="3721600"/>
            <a:ext cx="661000" cy="661000"/>
          </a:xfrm>
          <a:prstGeom prst="rect">
            <a:avLst/>
          </a:prstGeom>
          <a:noFill/>
          <a:ln>
            <a:noFill/>
          </a:ln>
        </p:spPr>
      </p:pic>
      <p:pic>
        <p:nvPicPr>
          <p:cNvPr id="334" name="Google Shape;334;p36"/>
          <p:cNvPicPr preferRelativeResize="0"/>
          <p:nvPr/>
        </p:nvPicPr>
        <p:blipFill>
          <a:blip r:embed="rId5">
            <a:alphaModFix/>
          </a:blip>
          <a:stretch>
            <a:fillRect/>
          </a:stretch>
        </p:blipFill>
        <p:spPr>
          <a:xfrm>
            <a:off x="8127400" y="5313133"/>
            <a:ext cx="661000" cy="661000"/>
          </a:xfrm>
          <a:prstGeom prst="rect">
            <a:avLst/>
          </a:prstGeom>
          <a:noFill/>
          <a:ln>
            <a:noFill/>
          </a:ln>
        </p:spPr>
      </p:pic>
      <p:pic>
        <p:nvPicPr>
          <p:cNvPr id="335" name="Google Shape;335;p36"/>
          <p:cNvPicPr preferRelativeResize="0"/>
          <p:nvPr/>
        </p:nvPicPr>
        <p:blipFill>
          <a:blip r:embed="rId5">
            <a:alphaModFix/>
          </a:blip>
          <a:stretch>
            <a:fillRect/>
          </a:stretch>
        </p:blipFill>
        <p:spPr>
          <a:xfrm>
            <a:off x="8115551" y="4578468"/>
            <a:ext cx="661000" cy="661000"/>
          </a:xfrm>
          <a:prstGeom prst="rect">
            <a:avLst/>
          </a:prstGeom>
          <a:noFill/>
          <a:ln>
            <a:noFill/>
          </a:ln>
        </p:spPr>
      </p:pic>
      <p:pic>
        <p:nvPicPr>
          <p:cNvPr id="336" name="Google Shape;336;p36"/>
          <p:cNvPicPr preferRelativeResize="0"/>
          <p:nvPr/>
        </p:nvPicPr>
        <p:blipFill>
          <a:blip r:embed="rId6">
            <a:alphaModFix/>
          </a:blip>
          <a:stretch>
            <a:fillRect/>
          </a:stretch>
        </p:blipFill>
        <p:spPr>
          <a:xfrm>
            <a:off x="9049125" y="5280203"/>
            <a:ext cx="1075809" cy="564800"/>
          </a:xfrm>
          <a:prstGeom prst="rect">
            <a:avLst/>
          </a:prstGeom>
          <a:noFill/>
          <a:ln>
            <a:noFill/>
          </a:ln>
        </p:spPr>
      </p:pic>
      <p:sp>
        <p:nvSpPr>
          <p:cNvPr id="337" name="Google Shape;337;p36"/>
          <p:cNvSpPr/>
          <p:nvPr/>
        </p:nvSpPr>
        <p:spPr>
          <a:xfrm rot="-5400000">
            <a:off x="6885067" y="4722367"/>
            <a:ext cx="1598000" cy="365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200"/>
              <a:t>Load Balancer</a:t>
            </a:r>
            <a:endParaRPr sz="1200"/>
          </a:p>
        </p:txBody>
      </p:sp>
      <p:cxnSp>
        <p:nvCxnSpPr>
          <p:cNvPr id="338" name="Google Shape;338;p36"/>
          <p:cNvCxnSpPr>
            <a:stCxn id="337" idx="2"/>
            <a:endCxn id="333" idx="1"/>
          </p:cNvCxnSpPr>
          <p:nvPr/>
        </p:nvCxnSpPr>
        <p:spPr>
          <a:xfrm rot="10800000" flipH="1">
            <a:off x="7866667" y="4052167"/>
            <a:ext cx="248800" cy="852800"/>
          </a:xfrm>
          <a:prstGeom prst="bentConnector3">
            <a:avLst>
              <a:gd name="adj1" fmla="val 50017"/>
            </a:avLst>
          </a:prstGeom>
          <a:noFill/>
          <a:ln w="9525" cap="flat" cmpd="sng">
            <a:solidFill>
              <a:schemeClr val="dk2"/>
            </a:solidFill>
            <a:prstDash val="solid"/>
            <a:round/>
            <a:headEnd type="none" w="med" len="med"/>
            <a:tailEnd type="none" w="med" len="med"/>
          </a:ln>
        </p:spPr>
      </p:cxnSp>
      <p:cxnSp>
        <p:nvCxnSpPr>
          <p:cNvPr id="339" name="Google Shape;339;p36"/>
          <p:cNvCxnSpPr>
            <a:stCxn id="337" idx="2"/>
            <a:endCxn id="334" idx="1"/>
          </p:cNvCxnSpPr>
          <p:nvPr/>
        </p:nvCxnSpPr>
        <p:spPr>
          <a:xfrm>
            <a:off x="7866667" y="4904967"/>
            <a:ext cx="260800" cy="738800"/>
          </a:xfrm>
          <a:prstGeom prst="bentConnector3">
            <a:avLst>
              <a:gd name="adj1" fmla="val 49987"/>
            </a:avLst>
          </a:prstGeom>
          <a:noFill/>
          <a:ln w="9525" cap="flat" cmpd="sng">
            <a:solidFill>
              <a:schemeClr val="dk2"/>
            </a:solidFill>
            <a:prstDash val="solid"/>
            <a:round/>
            <a:headEnd type="none" w="med" len="med"/>
            <a:tailEnd type="none" w="med" len="med"/>
          </a:ln>
        </p:spPr>
      </p:cxnSp>
      <p:cxnSp>
        <p:nvCxnSpPr>
          <p:cNvPr id="340" name="Google Shape;340;p36"/>
          <p:cNvCxnSpPr>
            <a:stCxn id="337" idx="2"/>
            <a:endCxn id="335" idx="1"/>
          </p:cNvCxnSpPr>
          <p:nvPr/>
        </p:nvCxnSpPr>
        <p:spPr>
          <a:xfrm>
            <a:off x="7866667" y="4904967"/>
            <a:ext cx="248800" cy="4000"/>
          </a:xfrm>
          <a:prstGeom prst="bentConnector3">
            <a:avLst>
              <a:gd name="adj1" fmla="val 50017"/>
            </a:avLst>
          </a:prstGeom>
          <a:noFill/>
          <a:ln w="9525" cap="flat" cmpd="sng">
            <a:solidFill>
              <a:schemeClr val="dk2"/>
            </a:solidFill>
            <a:prstDash val="solid"/>
            <a:round/>
            <a:headEnd type="none" w="med" len="med"/>
            <a:tailEnd type="none" w="med" len="med"/>
          </a:ln>
        </p:spPr>
      </p:cxnSp>
      <p:sp>
        <p:nvSpPr>
          <p:cNvPr id="341" name="Google Shape;341;p36"/>
          <p:cNvSpPr/>
          <p:nvPr/>
        </p:nvSpPr>
        <p:spPr>
          <a:xfrm>
            <a:off x="8881033" y="3918100"/>
            <a:ext cx="1426800" cy="438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200"/>
              <a:t>Providers</a:t>
            </a:r>
            <a:endParaRPr sz="1200"/>
          </a:p>
        </p:txBody>
      </p:sp>
      <p:pic>
        <p:nvPicPr>
          <p:cNvPr id="342" name="Google Shape;342;p36"/>
          <p:cNvPicPr preferRelativeResize="0"/>
          <p:nvPr/>
        </p:nvPicPr>
        <p:blipFill>
          <a:blip r:embed="rId7">
            <a:alphaModFix/>
          </a:blip>
          <a:stretch>
            <a:fillRect/>
          </a:stretch>
        </p:blipFill>
        <p:spPr>
          <a:xfrm>
            <a:off x="9646667" y="6229133"/>
            <a:ext cx="438800" cy="438800"/>
          </a:xfrm>
          <a:prstGeom prst="rect">
            <a:avLst/>
          </a:prstGeom>
          <a:noFill/>
          <a:ln>
            <a:noFill/>
          </a:ln>
        </p:spPr>
      </p:pic>
      <p:pic>
        <p:nvPicPr>
          <p:cNvPr id="343" name="Google Shape;343;p36"/>
          <p:cNvPicPr preferRelativeResize="0"/>
          <p:nvPr/>
        </p:nvPicPr>
        <p:blipFill rotWithShape="1">
          <a:blip r:embed="rId8">
            <a:alphaModFix/>
          </a:blip>
          <a:srcRect l="28324" t="20425" r="26536" b="11579"/>
          <a:stretch/>
        </p:blipFill>
        <p:spPr>
          <a:xfrm>
            <a:off x="8867384" y="6166133"/>
            <a:ext cx="512333" cy="564800"/>
          </a:xfrm>
          <a:prstGeom prst="rect">
            <a:avLst/>
          </a:prstGeom>
          <a:noFill/>
          <a:ln>
            <a:noFill/>
          </a:ln>
        </p:spPr>
      </p:pic>
      <p:pic>
        <p:nvPicPr>
          <p:cNvPr id="344" name="Google Shape;344;p36"/>
          <p:cNvPicPr preferRelativeResize="0"/>
          <p:nvPr/>
        </p:nvPicPr>
        <p:blipFill rotWithShape="1">
          <a:blip r:embed="rId9">
            <a:alphaModFix/>
          </a:blip>
          <a:srcRect l="33190" t="4399" r="5516" b="32112"/>
          <a:stretch/>
        </p:blipFill>
        <p:spPr>
          <a:xfrm>
            <a:off x="8115467" y="6229133"/>
            <a:ext cx="564800" cy="438800"/>
          </a:xfrm>
          <a:prstGeom prst="rect">
            <a:avLst/>
          </a:prstGeom>
          <a:noFill/>
          <a:ln>
            <a:noFill/>
          </a:ln>
        </p:spPr>
      </p:pic>
      <p:cxnSp>
        <p:nvCxnSpPr>
          <p:cNvPr id="345" name="Google Shape;345;p36"/>
          <p:cNvCxnSpPr>
            <a:stCxn id="321" idx="3"/>
            <a:endCxn id="322" idx="1"/>
          </p:cNvCxnSpPr>
          <p:nvPr/>
        </p:nvCxnSpPr>
        <p:spPr>
          <a:xfrm>
            <a:off x="5918771" y="2686033"/>
            <a:ext cx="2336800" cy="800"/>
          </a:xfrm>
          <a:prstGeom prst="bentConnector3">
            <a:avLst>
              <a:gd name="adj1" fmla="val 49997"/>
            </a:avLst>
          </a:prstGeom>
          <a:noFill/>
          <a:ln w="9525" cap="flat" cmpd="sng">
            <a:solidFill>
              <a:schemeClr val="dk2"/>
            </a:solidFill>
            <a:prstDash val="solid"/>
            <a:round/>
            <a:headEnd type="none" w="med" len="med"/>
            <a:tailEnd type="triangle" w="med" len="med"/>
          </a:ln>
        </p:spPr>
      </p:cxnSp>
      <p:cxnSp>
        <p:nvCxnSpPr>
          <p:cNvPr id="346" name="Google Shape;346;p36"/>
          <p:cNvCxnSpPr>
            <a:stCxn id="322" idx="2"/>
            <a:endCxn id="320" idx="0"/>
          </p:cNvCxnSpPr>
          <p:nvPr/>
        </p:nvCxnSpPr>
        <p:spPr>
          <a:xfrm rot="-5400000" flipH="1">
            <a:off x="8746033" y="3371233"/>
            <a:ext cx="484000" cy="800"/>
          </a:xfrm>
          <a:prstGeom prst="bentConnector3">
            <a:avLst>
              <a:gd name="adj1" fmla="val 49983"/>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5"/>
          <p:cNvSpPr txBox="1">
            <a:spLocks noGrp="1"/>
          </p:cNvSpPr>
          <p:nvPr>
            <p:ph type="title"/>
          </p:nvPr>
        </p:nvSpPr>
        <p:spPr>
          <a:xfrm>
            <a:off x="415599" y="593367"/>
            <a:ext cx="6299525" cy="763600"/>
          </a:xfrm>
          <a:prstGeom prst="rect">
            <a:avLst/>
          </a:prstGeom>
        </p:spPr>
        <p:txBody>
          <a:bodyPr spcFirstLastPara="1" vert="horz" wrap="square" lIns="121900" tIns="121900" rIns="121900" bIns="121900" rtlCol="0" anchor="t" anchorCtr="0">
            <a:noAutofit/>
          </a:bodyPr>
          <a:lstStyle/>
          <a:p>
            <a:r>
              <a:rPr lang="en" dirty="0"/>
              <a:t>Gateway Pagamento</a:t>
            </a:r>
            <a:endParaRPr dirty="0"/>
          </a:p>
        </p:txBody>
      </p:sp>
      <p:grpSp>
        <p:nvGrpSpPr>
          <p:cNvPr id="72" name="Group 71">
            <a:extLst>
              <a:ext uri="{FF2B5EF4-FFF2-40B4-BE49-F238E27FC236}">
                <a16:creationId xmlns:a16="http://schemas.microsoft.com/office/drawing/2014/main" id="{D1CBC417-7B72-44D2-B221-7E167FDDFC35}"/>
              </a:ext>
            </a:extLst>
          </p:cNvPr>
          <p:cNvGrpSpPr/>
          <p:nvPr/>
        </p:nvGrpSpPr>
        <p:grpSpPr>
          <a:xfrm>
            <a:off x="844438" y="2698380"/>
            <a:ext cx="10212526" cy="2630105"/>
            <a:chOff x="539642" y="2466151"/>
            <a:chExt cx="10212526" cy="2630105"/>
          </a:xfrm>
        </p:grpSpPr>
        <p:pic>
          <p:nvPicPr>
            <p:cNvPr id="34" name="Google Shape;303;p35">
              <a:extLst>
                <a:ext uri="{FF2B5EF4-FFF2-40B4-BE49-F238E27FC236}">
                  <a16:creationId xmlns:a16="http://schemas.microsoft.com/office/drawing/2014/main" id="{2CB1B34E-C8D1-4729-B49E-0640B350A975}"/>
                </a:ext>
              </a:extLst>
            </p:cNvPr>
            <p:cNvPicPr preferRelativeResize="0"/>
            <p:nvPr/>
          </p:nvPicPr>
          <p:blipFill>
            <a:blip r:embed="rId3">
              <a:alphaModFix/>
            </a:blip>
            <a:stretch>
              <a:fillRect/>
            </a:stretch>
          </p:blipFill>
          <p:spPr>
            <a:xfrm>
              <a:off x="2561798" y="2582856"/>
              <a:ext cx="1088982" cy="472496"/>
            </a:xfrm>
            <a:prstGeom prst="rect">
              <a:avLst/>
            </a:prstGeom>
            <a:noFill/>
            <a:ln>
              <a:noFill/>
            </a:ln>
          </p:spPr>
        </p:pic>
        <p:pic>
          <p:nvPicPr>
            <p:cNvPr id="35" name="Google Shape;303;p35">
              <a:extLst>
                <a:ext uri="{FF2B5EF4-FFF2-40B4-BE49-F238E27FC236}">
                  <a16:creationId xmlns:a16="http://schemas.microsoft.com/office/drawing/2014/main" id="{A234A96A-1B7C-4793-8E7C-BD61644C9A99}"/>
                </a:ext>
              </a:extLst>
            </p:cNvPr>
            <p:cNvPicPr preferRelativeResize="0"/>
            <p:nvPr/>
          </p:nvPicPr>
          <p:blipFill>
            <a:blip r:embed="rId3">
              <a:alphaModFix/>
            </a:blip>
            <a:stretch>
              <a:fillRect/>
            </a:stretch>
          </p:blipFill>
          <p:spPr>
            <a:xfrm>
              <a:off x="2561798" y="3536942"/>
              <a:ext cx="1088982" cy="472496"/>
            </a:xfrm>
            <a:prstGeom prst="rect">
              <a:avLst/>
            </a:prstGeom>
            <a:noFill/>
            <a:ln>
              <a:noFill/>
            </a:ln>
          </p:spPr>
        </p:pic>
        <p:pic>
          <p:nvPicPr>
            <p:cNvPr id="36" name="Google Shape;303;p35">
              <a:extLst>
                <a:ext uri="{FF2B5EF4-FFF2-40B4-BE49-F238E27FC236}">
                  <a16:creationId xmlns:a16="http://schemas.microsoft.com/office/drawing/2014/main" id="{970F37D3-2FBA-492F-9EE6-56792EF5E895}"/>
                </a:ext>
              </a:extLst>
            </p:cNvPr>
            <p:cNvPicPr preferRelativeResize="0"/>
            <p:nvPr/>
          </p:nvPicPr>
          <p:blipFill>
            <a:blip r:embed="rId3">
              <a:alphaModFix/>
            </a:blip>
            <a:stretch>
              <a:fillRect/>
            </a:stretch>
          </p:blipFill>
          <p:spPr>
            <a:xfrm>
              <a:off x="2561798" y="4511870"/>
              <a:ext cx="1088982" cy="472496"/>
            </a:xfrm>
            <a:prstGeom prst="rect">
              <a:avLst/>
            </a:prstGeom>
            <a:noFill/>
            <a:ln>
              <a:noFill/>
            </a:ln>
          </p:spPr>
        </p:pic>
        <p:sp>
          <p:nvSpPr>
            <p:cNvPr id="3" name="TextBox 2">
              <a:extLst>
                <a:ext uri="{FF2B5EF4-FFF2-40B4-BE49-F238E27FC236}">
                  <a16:creationId xmlns:a16="http://schemas.microsoft.com/office/drawing/2014/main" id="{9891A133-A5B8-46AD-96AA-EE8CD3471C48}"/>
                </a:ext>
              </a:extLst>
            </p:cNvPr>
            <p:cNvSpPr txBox="1"/>
            <p:nvPr/>
          </p:nvSpPr>
          <p:spPr>
            <a:xfrm>
              <a:off x="539642" y="2582856"/>
              <a:ext cx="2211154" cy="400110"/>
            </a:xfrm>
            <a:prstGeom prst="rect">
              <a:avLst/>
            </a:prstGeom>
            <a:noFill/>
          </p:spPr>
          <p:txBody>
            <a:bodyPr wrap="square" rtlCol="0">
              <a:spAutoFit/>
            </a:bodyPr>
            <a:lstStyle/>
            <a:p>
              <a:pPr algn="r"/>
              <a:r>
                <a:rPr lang="pt-BR" sz="2000" dirty="0" err="1"/>
                <a:t>Pre</a:t>
              </a:r>
              <a:r>
                <a:rPr lang="pt-BR" sz="2000" dirty="0"/>
                <a:t>-Autorização</a:t>
              </a:r>
            </a:p>
          </p:txBody>
        </p:sp>
        <p:sp>
          <p:nvSpPr>
            <p:cNvPr id="38" name="TextBox 37">
              <a:extLst>
                <a:ext uri="{FF2B5EF4-FFF2-40B4-BE49-F238E27FC236}">
                  <a16:creationId xmlns:a16="http://schemas.microsoft.com/office/drawing/2014/main" id="{B6636762-DD3B-491A-94E7-F644A5D3092B}"/>
                </a:ext>
              </a:extLst>
            </p:cNvPr>
            <p:cNvSpPr txBox="1"/>
            <p:nvPr/>
          </p:nvSpPr>
          <p:spPr>
            <a:xfrm>
              <a:off x="1525968" y="3503463"/>
              <a:ext cx="1224827" cy="400110"/>
            </a:xfrm>
            <a:prstGeom prst="rect">
              <a:avLst/>
            </a:prstGeom>
            <a:noFill/>
          </p:spPr>
          <p:txBody>
            <a:bodyPr wrap="square" rtlCol="0">
              <a:spAutoFit/>
            </a:bodyPr>
            <a:lstStyle/>
            <a:p>
              <a:pPr algn="r"/>
              <a:r>
                <a:rPr lang="pt-BR" sz="2000" dirty="0"/>
                <a:t>Captura</a:t>
              </a:r>
            </a:p>
          </p:txBody>
        </p:sp>
        <p:sp>
          <p:nvSpPr>
            <p:cNvPr id="39" name="TextBox 38">
              <a:extLst>
                <a:ext uri="{FF2B5EF4-FFF2-40B4-BE49-F238E27FC236}">
                  <a16:creationId xmlns:a16="http://schemas.microsoft.com/office/drawing/2014/main" id="{2C5CB82E-B4DF-4D1F-B991-8FD7130881E8}"/>
                </a:ext>
              </a:extLst>
            </p:cNvPr>
            <p:cNvSpPr txBox="1"/>
            <p:nvPr/>
          </p:nvSpPr>
          <p:spPr>
            <a:xfrm>
              <a:off x="781190" y="4511870"/>
              <a:ext cx="1969606" cy="400110"/>
            </a:xfrm>
            <a:prstGeom prst="rect">
              <a:avLst/>
            </a:prstGeom>
            <a:noFill/>
          </p:spPr>
          <p:txBody>
            <a:bodyPr wrap="square" rtlCol="0">
              <a:spAutoFit/>
            </a:bodyPr>
            <a:lstStyle/>
            <a:p>
              <a:pPr algn="r"/>
              <a:r>
                <a:rPr lang="pt-BR" sz="2000" dirty="0"/>
                <a:t>Cancelamento</a:t>
              </a:r>
            </a:p>
          </p:txBody>
        </p:sp>
        <p:pic>
          <p:nvPicPr>
            <p:cNvPr id="40" name="Google Shape;303;p35">
              <a:extLst>
                <a:ext uri="{FF2B5EF4-FFF2-40B4-BE49-F238E27FC236}">
                  <a16:creationId xmlns:a16="http://schemas.microsoft.com/office/drawing/2014/main" id="{15FEA8BB-BF57-4A7F-B0FD-8FD8D79D1213}"/>
                </a:ext>
              </a:extLst>
            </p:cNvPr>
            <p:cNvPicPr preferRelativeResize="0"/>
            <p:nvPr/>
          </p:nvPicPr>
          <p:blipFill>
            <a:blip r:embed="rId3">
              <a:alphaModFix/>
            </a:blip>
            <a:stretch>
              <a:fillRect/>
            </a:stretch>
          </p:blipFill>
          <p:spPr>
            <a:xfrm>
              <a:off x="7658002" y="3523359"/>
              <a:ext cx="899985" cy="472496"/>
            </a:xfrm>
            <a:prstGeom prst="rect">
              <a:avLst/>
            </a:prstGeom>
            <a:noFill/>
            <a:ln>
              <a:noFill/>
            </a:ln>
          </p:spPr>
        </p:pic>
        <p:pic>
          <p:nvPicPr>
            <p:cNvPr id="9218" name="Picture 2" descr="Image result for azure functions">
              <a:extLst>
                <a:ext uri="{FF2B5EF4-FFF2-40B4-BE49-F238E27FC236}">
                  <a16:creationId xmlns:a16="http://schemas.microsoft.com/office/drawing/2014/main" id="{FEABA259-D165-4518-99CF-5059C9F5BF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8702" y="2466151"/>
              <a:ext cx="680840" cy="680840"/>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Image result for azure functions">
              <a:extLst>
                <a:ext uri="{FF2B5EF4-FFF2-40B4-BE49-F238E27FC236}">
                  <a16:creationId xmlns:a16="http://schemas.microsoft.com/office/drawing/2014/main" id="{5FD9F663-47F1-4190-8CC7-6094403255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8702" y="3419085"/>
              <a:ext cx="680840" cy="680840"/>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Image result for azure functions">
              <a:extLst>
                <a:ext uri="{FF2B5EF4-FFF2-40B4-BE49-F238E27FC236}">
                  <a16:creationId xmlns:a16="http://schemas.microsoft.com/office/drawing/2014/main" id="{80E37F35-3017-4691-B6C6-B8E61FDEFA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0828" y="4415416"/>
              <a:ext cx="680840" cy="68084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0CB8724F-76E0-4132-B059-EDA10765BEBF}"/>
                </a:ext>
              </a:extLst>
            </p:cNvPr>
            <p:cNvCxnSpPr>
              <a:cxnSpLocks/>
              <a:stCxn id="34" idx="3"/>
              <a:endCxn id="9218" idx="1"/>
            </p:cNvCxnSpPr>
            <p:nvPr/>
          </p:nvCxnSpPr>
          <p:spPr>
            <a:xfrm flipV="1">
              <a:off x="3650780" y="2806571"/>
              <a:ext cx="837922" cy="125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03A49D48-13C7-4DF6-BE53-B42653704329}"/>
                </a:ext>
              </a:extLst>
            </p:cNvPr>
            <p:cNvCxnSpPr>
              <a:cxnSpLocks/>
              <a:stCxn id="35" idx="3"/>
              <a:endCxn id="73" idx="1"/>
            </p:cNvCxnSpPr>
            <p:nvPr/>
          </p:nvCxnSpPr>
          <p:spPr>
            <a:xfrm flipV="1">
              <a:off x="3650780" y="3759505"/>
              <a:ext cx="837922" cy="136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42DC3593-E0B1-456A-8336-9FB226BE8B4C}"/>
                </a:ext>
              </a:extLst>
            </p:cNvPr>
            <p:cNvCxnSpPr>
              <a:cxnSpLocks/>
              <a:stCxn id="36" idx="3"/>
              <a:endCxn id="74" idx="1"/>
            </p:cNvCxnSpPr>
            <p:nvPr/>
          </p:nvCxnSpPr>
          <p:spPr>
            <a:xfrm>
              <a:off x="3650780" y="4748118"/>
              <a:ext cx="880048" cy="77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05A9AF06-EE93-425A-9774-4138F6ABF433}"/>
                </a:ext>
              </a:extLst>
            </p:cNvPr>
            <p:cNvCxnSpPr>
              <a:stCxn id="9218" idx="3"/>
              <a:endCxn id="40" idx="1"/>
            </p:cNvCxnSpPr>
            <p:nvPr/>
          </p:nvCxnSpPr>
          <p:spPr>
            <a:xfrm>
              <a:off x="5169542" y="2806571"/>
              <a:ext cx="2488460" cy="95303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B137F056-7E25-4D61-9809-7EB6D9BE02D8}"/>
                </a:ext>
              </a:extLst>
            </p:cNvPr>
            <p:cNvCxnSpPr>
              <a:stCxn id="73" idx="3"/>
              <a:endCxn id="40" idx="1"/>
            </p:cNvCxnSpPr>
            <p:nvPr/>
          </p:nvCxnSpPr>
          <p:spPr>
            <a:xfrm>
              <a:off x="5169542" y="3759505"/>
              <a:ext cx="2488460" cy="10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30E580EC-4E12-4873-AFDF-1A535B4CF8B2}"/>
                </a:ext>
              </a:extLst>
            </p:cNvPr>
            <p:cNvCxnSpPr>
              <a:stCxn id="74" idx="3"/>
              <a:endCxn id="40" idx="1"/>
            </p:cNvCxnSpPr>
            <p:nvPr/>
          </p:nvCxnSpPr>
          <p:spPr>
            <a:xfrm flipV="1">
              <a:off x="5211668" y="3759607"/>
              <a:ext cx="2446334" cy="996229"/>
            </a:xfrm>
            <a:prstGeom prst="bentConnector3">
              <a:avLst>
                <a:gd name="adj1" fmla="val 49351"/>
              </a:avLst>
            </a:prstGeom>
            <a:ln>
              <a:tailEnd type="triangle"/>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4802A289-4B9F-492B-8823-F8B6D9A8C195}"/>
                </a:ext>
              </a:extLst>
            </p:cNvPr>
            <p:cNvSpPr txBox="1"/>
            <p:nvPr/>
          </p:nvSpPr>
          <p:spPr>
            <a:xfrm>
              <a:off x="7195325" y="2950057"/>
              <a:ext cx="1825338" cy="400110"/>
            </a:xfrm>
            <a:prstGeom prst="rect">
              <a:avLst/>
            </a:prstGeom>
            <a:noFill/>
          </p:spPr>
          <p:txBody>
            <a:bodyPr wrap="square" rtlCol="0">
              <a:spAutoFit/>
            </a:bodyPr>
            <a:lstStyle/>
            <a:p>
              <a:r>
                <a:rPr lang="pt-BR" sz="2000" dirty="0"/>
                <a:t>Comprovante</a:t>
              </a:r>
            </a:p>
          </p:txBody>
        </p:sp>
        <p:pic>
          <p:nvPicPr>
            <p:cNvPr id="96" name="Picture 2" descr="Image result for azure functions">
              <a:extLst>
                <a:ext uri="{FF2B5EF4-FFF2-40B4-BE49-F238E27FC236}">
                  <a16:creationId xmlns:a16="http://schemas.microsoft.com/office/drawing/2014/main" id="{BDCC641D-8339-48D1-A7E3-0DF58CC976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71328" y="3409916"/>
              <a:ext cx="680840" cy="680840"/>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Straight Arrow Connector 22">
              <a:extLst>
                <a:ext uri="{FF2B5EF4-FFF2-40B4-BE49-F238E27FC236}">
                  <a16:creationId xmlns:a16="http://schemas.microsoft.com/office/drawing/2014/main" id="{51326469-7BB7-49A1-852F-9B5DE4CC3390}"/>
                </a:ext>
              </a:extLst>
            </p:cNvPr>
            <p:cNvCxnSpPr>
              <a:stCxn id="40" idx="3"/>
              <a:endCxn id="96" idx="1"/>
            </p:cNvCxnSpPr>
            <p:nvPr/>
          </p:nvCxnSpPr>
          <p:spPr>
            <a:xfrm flipV="1">
              <a:off x="8557987" y="3750336"/>
              <a:ext cx="1513341" cy="92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75" name="Rectangle 74">
            <a:extLst>
              <a:ext uri="{FF2B5EF4-FFF2-40B4-BE49-F238E27FC236}">
                <a16:creationId xmlns:a16="http://schemas.microsoft.com/office/drawing/2014/main" id="{DE35953A-0C57-4366-974F-CDD5837CA8F0}"/>
              </a:ext>
            </a:extLst>
          </p:cNvPr>
          <p:cNvSpPr/>
          <p:nvPr/>
        </p:nvSpPr>
        <p:spPr>
          <a:xfrm>
            <a:off x="415600" y="2191658"/>
            <a:ext cx="11239371" cy="3744685"/>
          </a:xfrm>
          <a:prstGeom prst="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TextBox 75">
            <a:extLst>
              <a:ext uri="{FF2B5EF4-FFF2-40B4-BE49-F238E27FC236}">
                <a16:creationId xmlns:a16="http://schemas.microsoft.com/office/drawing/2014/main" id="{8C5BD403-3602-47CA-A3F4-9B79F6DB1059}"/>
              </a:ext>
            </a:extLst>
          </p:cNvPr>
          <p:cNvSpPr txBox="1"/>
          <p:nvPr/>
        </p:nvSpPr>
        <p:spPr>
          <a:xfrm>
            <a:off x="10716544" y="1822326"/>
            <a:ext cx="900568" cy="369332"/>
          </a:xfrm>
          <a:prstGeom prst="rect">
            <a:avLst/>
          </a:prstGeom>
          <a:noFill/>
        </p:spPr>
        <p:txBody>
          <a:bodyPr wrap="none" rtlCol="0">
            <a:spAutoFit/>
          </a:bodyPr>
          <a:lstStyle/>
          <a:p>
            <a:r>
              <a:rPr lang="pt-BR" dirty="0"/>
              <a:t>Cartões</a:t>
            </a:r>
          </a:p>
        </p:txBody>
      </p:sp>
    </p:spTree>
    <p:extLst>
      <p:ext uri="{BB962C8B-B14F-4D97-AF65-F5344CB8AC3E}">
        <p14:creationId xmlns:p14="http://schemas.microsoft.com/office/powerpoint/2010/main" val="1810581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5"/>
          <p:cNvSpPr txBox="1">
            <a:spLocks noGrp="1"/>
          </p:cNvSpPr>
          <p:nvPr>
            <p:ph type="title"/>
          </p:nvPr>
        </p:nvSpPr>
        <p:spPr>
          <a:xfrm>
            <a:off x="415600" y="593367"/>
            <a:ext cx="6537650" cy="763600"/>
          </a:xfrm>
          <a:prstGeom prst="rect">
            <a:avLst/>
          </a:prstGeom>
        </p:spPr>
        <p:txBody>
          <a:bodyPr spcFirstLastPara="1" vert="horz" wrap="square" lIns="121900" tIns="121900" rIns="121900" bIns="121900" rtlCol="0" anchor="t" anchorCtr="0">
            <a:noAutofit/>
          </a:bodyPr>
          <a:lstStyle/>
          <a:p>
            <a:r>
              <a:rPr lang="en" dirty="0"/>
              <a:t>Gateway Pagamento</a:t>
            </a:r>
            <a:endParaRPr dirty="0"/>
          </a:p>
        </p:txBody>
      </p:sp>
      <p:grpSp>
        <p:nvGrpSpPr>
          <p:cNvPr id="72" name="Group 71">
            <a:extLst>
              <a:ext uri="{FF2B5EF4-FFF2-40B4-BE49-F238E27FC236}">
                <a16:creationId xmlns:a16="http://schemas.microsoft.com/office/drawing/2014/main" id="{D1CBC417-7B72-44D2-B221-7E167FDDFC35}"/>
              </a:ext>
            </a:extLst>
          </p:cNvPr>
          <p:cNvGrpSpPr/>
          <p:nvPr/>
        </p:nvGrpSpPr>
        <p:grpSpPr>
          <a:xfrm>
            <a:off x="844438" y="2698380"/>
            <a:ext cx="10212526" cy="2630105"/>
            <a:chOff x="539642" y="2466151"/>
            <a:chExt cx="10212526" cy="2630105"/>
          </a:xfrm>
        </p:grpSpPr>
        <p:pic>
          <p:nvPicPr>
            <p:cNvPr id="34" name="Google Shape;303;p35">
              <a:extLst>
                <a:ext uri="{FF2B5EF4-FFF2-40B4-BE49-F238E27FC236}">
                  <a16:creationId xmlns:a16="http://schemas.microsoft.com/office/drawing/2014/main" id="{2CB1B34E-C8D1-4729-B49E-0640B350A975}"/>
                </a:ext>
              </a:extLst>
            </p:cNvPr>
            <p:cNvPicPr preferRelativeResize="0"/>
            <p:nvPr/>
          </p:nvPicPr>
          <p:blipFill>
            <a:blip r:embed="rId3">
              <a:alphaModFix/>
            </a:blip>
            <a:stretch>
              <a:fillRect/>
            </a:stretch>
          </p:blipFill>
          <p:spPr>
            <a:xfrm>
              <a:off x="2561798" y="2582856"/>
              <a:ext cx="1088982" cy="472496"/>
            </a:xfrm>
            <a:prstGeom prst="rect">
              <a:avLst/>
            </a:prstGeom>
            <a:noFill/>
            <a:ln>
              <a:noFill/>
            </a:ln>
          </p:spPr>
        </p:pic>
        <p:pic>
          <p:nvPicPr>
            <p:cNvPr id="35" name="Google Shape;303;p35">
              <a:extLst>
                <a:ext uri="{FF2B5EF4-FFF2-40B4-BE49-F238E27FC236}">
                  <a16:creationId xmlns:a16="http://schemas.microsoft.com/office/drawing/2014/main" id="{A234A96A-1B7C-4793-8E7C-BD61644C9A99}"/>
                </a:ext>
              </a:extLst>
            </p:cNvPr>
            <p:cNvPicPr preferRelativeResize="0"/>
            <p:nvPr/>
          </p:nvPicPr>
          <p:blipFill>
            <a:blip r:embed="rId3">
              <a:alphaModFix/>
            </a:blip>
            <a:stretch>
              <a:fillRect/>
            </a:stretch>
          </p:blipFill>
          <p:spPr>
            <a:xfrm>
              <a:off x="2561798" y="3536942"/>
              <a:ext cx="1088982" cy="472496"/>
            </a:xfrm>
            <a:prstGeom prst="rect">
              <a:avLst/>
            </a:prstGeom>
            <a:noFill/>
            <a:ln>
              <a:noFill/>
            </a:ln>
          </p:spPr>
        </p:pic>
        <p:pic>
          <p:nvPicPr>
            <p:cNvPr id="36" name="Google Shape;303;p35">
              <a:extLst>
                <a:ext uri="{FF2B5EF4-FFF2-40B4-BE49-F238E27FC236}">
                  <a16:creationId xmlns:a16="http://schemas.microsoft.com/office/drawing/2014/main" id="{970F37D3-2FBA-492F-9EE6-56792EF5E895}"/>
                </a:ext>
              </a:extLst>
            </p:cNvPr>
            <p:cNvPicPr preferRelativeResize="0"/>
            <p:nvPr/>
          </p:nvPicPr>
          <p:blipFill>
            <a:blip r:embed="rId3">
              <a:alphaModFix/>
            </a:blip>
            <a:stretch>
              <a:fillRect/>
            </a:stretch>
          </p:blipFill>
          <p:spPr>
            <a:xfrm>
              <a:off x="2561798" y="4511870"/>
              <a:ext cx="1088982" cy="472496"/>
            </a:xfrm>
            <a:prstGeom prst="rect">
              <a:avLst/>
            </a:prstGeom>
            <a:noFill/>
            <a:ln>
              <a:noFill/>
            </a:ln>
          </p:spPr>
        </p:pic>
        <p:sp>
          <p:nvSpPr>
            <p:cNvPr id="3" name="TextBox 2">
              <a:extLst>
                <a:ext uri="{FF2B5EF4-FFF2-40B4-BE49-F238E27FC236}">
                  <a16:creationId xmlns:a16="http://schemas.microsoft.com/office/drawing/2014/main" id="{9891A133-A5B8-46AD-96AA-EE8CD3471C48}"/>
                </a:ext>
              </a:extLst>
            </p:cNvPr>
            <p:cNvSpPr txBox="1"/>
            <p:nvPr/>
          </p:nvSpPr>
          <p:spPr>
            <a:xfrm>
              <a:off x="539642" y="2582856"/>
              <a:ext cx="2211154" cy="400110"/>
            </a:xfrm>
            <a:prstGeom prst="rect">
              <a:avLst/>
            </a:prstGeom>
            <a:noFill/>
          </p:spPr>
          <p:txBody>
            <a:bodyPr wrap="square" rtlCol="0">
              <a:spAutoFit/>
            </a:bodyPr>
            <a:lstStyle/>
            <a:p>
              <a:pPr algn="r"/>
              <a:r>
                <a:rPr lang="pt-BR" sz="2000" dirty="0"/>
                <a:t>Reter</a:t>
              </a:r>
            </a:p>
          </p:txBody>
        </p:sp>
        <p:sp>
          <p:nvSpPr>
            <p:cNvPr id="38" name="TextBox 37">
              <a:extLst>
                <a:ext uri="{FF2B5EF4-FFF2-40B4-BE49-F238E27FC236}">
                  <a16:creationId xmlns:a16="http://schemas.microsoft.com/office/drawing/2014/main" id="{B6636762-DD3B-491A-94E7-F644A5D3092B}"/>
                </a:ext>
              </a:extLst>
            </p:cNvPr>
            <p:cNvSpPr txBox="1"/>
            <p:nvPr/>
          </p:nvSpPr>
          <p:spPr>
            <a:xfrm>
              <a:off x="539642" y="3503463"/>
              <a:ext cx="2211153" cy="400110"/>
            </a:xfrm>
            <a:prstGeom prst="rect">
              <a:avLst/>
            </a:prstGeom>
            <a:noFill/>
          </p:spPr>
          <p:txBody>
            <a:bodyPr wrap="square" rtlCol="0">
              <a:spAutoFit/>
            </a:bodyPr>
            <a:lstStyle/>
            <a:p>
              <a:pPr algn="r"/>
              <a:r>
                <a:rPr lang="pt-BR" sz="2000" dirty="0"/>
                <a:t>Timeout Retenção</a:t>
              </a:r>
            </a:p>
          </p:txBody>
        </p:sp>
        <p:sp>
          <p:nvSpPr>
            <p:cNvPr id="39" name="TextBox 38">
              <a:extLst>
                <a:ext uri="{FF2B5EF4-FFF2-40B4-BE49-F238E27FC236}">
                  <a16:creationId xmlns:a16="http://schemas.microsoft.com/office/drawing/2014/main" id="{2C5CB82E-B4DF-4D1F-B991-8FD7130881E8}"/>
                </a:ext>
              </a:extLst>
            </p:cNvPr>
            <p:cNvSpPr txBox="1"/>
            <p:nvPr/>
          </p:nvSpPr>
          <p:spPr>
            <a:xfrm>
              <a:off x="539642" y="4511870"/>
              <a:ext cx="2211154" cy="400110"/>
            </a:xfrm>
            <a:prstGeom prst="rect">
              <a:avLst/>
            </a:prstGeom>
            <a:noFill/>
          </p:spPr>
          <p:txBody>
            <a:bodyPr wrap="square" rtlCol="0">
              <a:spAutoFit/>
            </a:bodyPr>
            <a:lstStyle/>
            <a:p>
              <a:pPr algn="r"/>
              <a:r>
                <a:rPr lang="pt-BR" sz="2000" dirty="0"/>
                <a:t>Cancelar Retenção</a:t>
              </a:r>
            </a:p>
          </p:txBody>
        </p:sp>
        <p:pic>
          <p:nvPicPr>
            <p:cNvPr id="40" name="Google Shape;303;p35">
              <a:extLst>
                <a:ext uri="{FF2B5EF4-FFF2-40B4-BE49-F238E27FC236}">
                  <a16:creationId xmlns:a16="http://schemas.microsoft.com/office/drawing/2014/main" id="{15FEA8BB-BF57-4A7F-B0FD-8FD8D79D1213}"/>
                </a:ext>
              </a:extLst>
            </p:cNvPr>
            <p:cNvPicPr preferRelativeResize="0"/>
            <p:nvPr/>
          </p:nvPicPr>
          <p:blipFill>
            <a:blip r:embed="rId3">
              <a:alphaModFix/>
            </a:blip>
            <a:stretch>
              <a:fillRect/>
            </a:stretch>
          </p:blipFill>
          <p:spPr>
            <a:xfrm>
              <a:off x="7658002" y="3523359"/>
              <a:ext cx="899985" cy="472496"/>
            </a:xfrm>
            <a:prstGeom prst="rect">
              <a:avLst/>
            </a:prstGeom>
            <a:noFill/>
            <a:ln>
              <a:noFill/>
            </a:ln>
          </p:spPr>
        </p:pic>
        <p:pic>
          <p:nvPicPr>
            <p:cNvPr id="9218" name="Picture 2" descr="Image result for azure functions">
              <a:extLst>
                <a:ext uri="{FF2B5EF4-FFF2-40B4-BE49-F238E27FC236}">
                  <a16:creationId xmlns:a16="http://schemas.microsoft.com/office/drawing/2014/main" id="{FEABA259-D165-4518-99CF-5059C9F5BF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8702" y="2466151"/>
              <a:ext cx="680840" cy="680840"/>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Image result for azure functions">
              <a:extLst>
                <a:ext uri="{FF2B5EF4-FFF2-40B4-BE49-F238E27FC236}">
                  <a16:creationId xmlns:a16="http://schemas.microsoft.com/office/drawing/2014/main" id="{5FD9F663-47F1-4190-8CC7-6094403255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8702" y="3419085"/>
              <a:ext cx="680840" cy="680840"/>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Image result for azure functions">
              <a:extLst>
                <a:ext uri="{FF2B5EF4-FFF2-40B4-BE49-F238E27FC236}">
                  <a16:creationId xmlns:a16="http://schemas.microsoft.com/office/drawing/2014/main" id="{80E37F35-3017-4691-B6C6-B8E61FDEFA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0828" y="4415416"/>
              <a:ext cx="680840" cy="68084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0CB8724F-76E0-4132-B059-EDA10765BEBF}"/>
                </a:ext>
              </a:extLst>
            </p:cNvPr>
            <p:cNvCxnSpPr>
              <a:cxnSpLocks/>
              <a:stCxn id="34" idx="3"/>
              <a:endCxn id="9218" idx="1"/>
            </p:cNvCxnSpPr>
            <p:nvPr/>
          </p:nvCxnSpPr>
          <p:spPr>
            <a:xfrm flipV="1">
              <a:off x="3650780" y="2806571"/>
              <a:ext cx="837922" cy="125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03A49D48-13C7-4DF6-BE53-B42653704329}"/>
                </a:ext>
              </a:extLst>
            </p:cNvPr>
            <p:cNvCxnSpPr>
              <a:cxnSpLocks/>
              <a:stCxn id="35" idx="3"/>
              <a:endCxn id="73" idx="1"/>
            </p:cNvCxnSpPr>
            <p:nvPr/>
          </p:nvCxnSpPr>
          <p:spPr>
            <a:xfrm flipV="1">
              <a:off x="3650780" y="3759505"/>
              <a:ext cx="837922" cy="136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42DC3593-E0B1-456A-8336-9FB226BE8B4C}"/>
                </a:ext>
              </a:extLst>
            </p:cNvPr>
            <p:cNvCxnSpPr>
              <a:cxnSpLocks/>
              <a:stCxn id="36" idx="3"/>
              <a:endCxn id="74" idx="1"/>
            </p:cNvCxnSpPr>
            <p:nvPr/>
          </p:nvCxnSpPr>
          <p:spPr>
            <a:xfrm>
              <a:off x="3650780" y="4748118"/>
              <a:ext cx="880048" cy="77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05A9AF06-EE93-425A-9774-4138F6ABF433}"/>
                </a:ext>
              </a:extLst>
            </p:cNvPr>
            <p:cNvCxnSpPr>
              <a:stCxn id="9218" idx="3"/>
              <a:endCxn id="40" idx="1"/>
            </p:cNvCxnSpPr>
            <p:nvPr/>
          </p:nvCxnSpPr>
          <p:spPr>
            <a:xfrm>
              <a:off x="5169542" y="2806571"/>
              <a:ext cx="2488460" cy="95303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B137F056-7E25-4D61-9809-7EB6D9BE02D8}"/>
                </a:ext>
              </a:extLst>
            </p:cNvPr>
            <p:cNvCxnSpPr>
              <a:stCxn id="73" idx="3"/>
              <a:endCxn id="40" idx="1"/>
            </p:cNvCxnSpPr>
            <p:nvPr/>
          </p:nvCxnSpPr>
          <p:spPr>
            <a:xfrm>
              <a:off x="5169542" y="3759505"/>
              <a:ext cx="2488460" cy="10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30E580EC-4E12-4873-AFDF-1A535B4CF8B2}"/>
                </a:ext>
              </a:extLst>
            </p:cNvPr>
            <p:cNvCxnSpPr>
              <a:stCxn id="74" idx="3"/>
              <a:endCxn id="40" idx="1"/>
            </p:cNvCxnSpPr>
            <p:nvPr/>
          </p:nvCxnSpPr>
          <p:spPr>
            <a:xfrm flipV="1">
              <a:off x="5211668" y="3759607"/>
              <a:ext cx="2446334" cy="996229"/>
            </a:xfrm>
            <a:prstGeom prst="bentConnector3">
              <a:avLst>
                <a:gd name="adj1" fmla="val 49351"/>
              </a:avLst>
            </a:prstGeom>
            <a:ln>
              <a:tailEnd type="triangle"/>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4802A289-4B9F-492B-8823-F8B6D9A8C195}"/>
                </a:ext>
              </a:extLst>
            </p:cNvPr>
            <p:cNvSpPr txBox="1"/>
            <p:nvPr/>
          </p:nvSpPr>
          <p:spPr>
            <a:xfrm>
              <a:off x="7195325" y="2950057"/>
              <a:ext cx="1825338" cy="400110"/>
            </a:xfrm>
            <a:prstGeom prst="rect">
              <a:avLst/>
            </a:prstGeom>
            <a:noFill/>
          </p:spPr>
          <p:txBody>
            <a:bodyPr wrap="square" rtlCol="0">
              <a:spAutoFit/>
            </a:bodyPr>
            <a:lstStyle/>
            <a:p>
              <a:r>
                <a:rPr lang="pt-BR" sz="2000" dirty="0"/>
                <a:t>Comprovante</a:t>
              </a:r>
            </a:p>
          </p:txBody>
        </p:sp>
        <p:pic>
          <p:nvPicPr>
            <p:cNvPr id="96" name="Picture 2" descr="Image result for azure functions">
              <a:extLst>
                <a:ext uri="{FF2B5EF4-FFF2-40B4-BE49-F238E27FC236}">
                  <a16:creationId xmlns:a16="http://schemas.microsoft.com/office/drawing/2014/main" id="{BDCC641D-8339-48D1-A7E3-0DF58CC976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71328" y="3409916"/>
              <a:ext cx="680840" cy="680840"/>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Straight Arrow Connector 22">
              <a:extLst>
                <a:ext uri="{FF2B5EF4-FFF2-40B4-BE49-F238E27FC236}">
                  <a16:creationId xmlns:a16="http://schemas.microsoft.com/office/drawing/2014/main" id="{51326469-7BB7-49A1-852F-9B5DE4CC3390}"/>
                </a:ext>
              </a:extLst>
            </p:cNvPr>
            <p:cNvCxnSpPr>
              <a:stCxn id="40" idx="3"/>
              <a:endCxn id="96" idx="1"/>
            </p:cNvCxnSpPr>
            <p:nvPr/>
          </p:nvCxnSpPr>
          <p:spPr>
            <a:xfrm flipV="1">
              <a:off x="8557987" y="3750336"/>
              <a:ext cx="1513341" cy="92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75" name="Rectangle 74">
            <a:extLst>
              <a:ext uri="{FF2B5EF4-FFF2-40B4-BE49-F238E27FC236}">
                <a16:creationId xmlns:a16="http://schemas.microsoft.com/office/drawing/2014/main" id="{DE35953A-0C57-4366-974F-CDD5837CA8F0}"/>
              </a:ext>
            </a:extLst>
          </p:cNvPr>
          <p:cNvSpPr/>
          <p:nvPr/>
        </p:nvSpPr>
        <p:spPr>
          <a:xfrm>
            <a:off x="415600" y="2191658"/>
            <a:ext cx="11239371" cy="3744685"/>
          </a:xfrm>
          <a:prstGeom prst="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TextBox 75">
            <a:extLst>
              <a:ext uri="{FF2B5EF4-FFF2-40B4-BE49-F238E27FC236}">
                <a16:creationId xmlns:a16="http://schemas.microsoft.com/office/drawing/2014/main" id="{8C5BD403-3602-47CA-A3F4-9B79F6DB1059}"/>
              </a:ext>
            </a:extLst>
          </p:cNvPr>
          <p:cNvSpPr txBox="1"/>
          <p:nvPr/>
        </p:nvSpPr>
        <p:spPr>
          <a:xfrm>
            <a:off x="10716544" y="1822326"/>
            <a:ext cx="1059842" cy="369332"/>
          </a:xfrm>
          <a:prstGeom prst="rect">
            <a:avLst/>
          </a:prstGeom>
          <a:noFill/>
        </p:spPr>
        <p:txBody>
          <a:bodyPr wrap="none" rtlCol="0">
            <a:spAutoFit/>
          </a:bodyPr>
          <a:lstStyle/>
          <a:p>
            <a:r>
              <a:rPr lang="pt-BR" dirty="0"/>
              <a:t>Retenção</a:t>
            </a:r>
          </a:p>
        </p:txBody>
      </p:sp>
    </p:spTree>
    <p:extLst>
      <p:ext uri="{BB962C8B-B14F-4D97-AF65-F5344CB8AC3E}">
        <p14:creationId xmlns:p14="http://schemas.microsoft.com/office/powerpoint/2010/main" val="15276955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5"/>
          <p:cNvSpPr txBox="1">
            <a:spLocks noGrp="1"/>
          </p:cNvSpPr>
          <p:nvPr>
            <p:ph type="title"/>
          </p:nvPr>
        </p:nvSpPr>
        <p:spPr>
          <a:xfrm>
            <a:off x="415600" y="593367"/>
            <a:ext cx="7947350" cy="763600"/>
          </a:xfrm>
          <a:prstGeom prst="rect">
            <a:avLst/>
          </a:prstGeom>
        </p:spPr>
        <p:txBody>
          <a:bodyPr spcFirstLastPara="1" vert="horz" wrap="square" lIns="121900" tIns="121900" rIns="121900" bIns="121900" rtlCol="0" anchor="t" anchorCtr="0">
            <a:noAutofit/>
          </a:bodyPr>
          <a:lstStyle/>
          <a:p>
            <a:r>
              <a:rPr lang="en" dirty="0"/>
              <a:t>Gateway Pagamento</a:t>
            </a:r>
            <a:endParaRPr dirty="0"/>
          </a:p>
        </p:txBody>
      </p:sp>
      <p:grpSp>
        <p:nvGrpSpPr>
          <p:cNvPr id="72" name="Group 71">
            <a:extLst>
              <a:ext uri="{FF2B5EF4-FFF2-40B4-BE49-F238E27FC236}">
                <a16:creationId xmlns:a16="http://schemas.microsoft.com/office/drawing/2014/main" id="{D1CBC417-7B72-44D2-B221-7E167FDDFC35}"/>
              </a:ext>
            </a:extLst>
          </p:cNvPr>
          <p:cNvGrpSpPr/>
          <p:nvPr/>
        </p:nvGrpSpPr>
        <p:grpSpPr>
          <a:xfrm>
            <a:off x="844438" y="2698380"/>
            <a:ext cx="10212526" cy="2630105"/>
            <a:chOff x="539642" y="2466151"/>
            <a:chExt cx="10212526" cy="2630105"/>
          </a:xfrm>
        </p:grpSpPr>
        <p:pic>
          <p:nvPicPr>
            <p:cNvPr id="34" name="Google Shape;303;p35">
              <a:extLst>
                <a:ext uri="{FF2B5EF4-FFF2-40B4-BE49-F238E27FC236}">
                  <a16:creationId xmlns:a16="http://schemas.microsoft.com/office/drawing/2014/main" id="{2CB1B34E-C8D1-4729-B49E-0640B350A975}"/>
                </a:ext>
              </a:extLst>
            </p:cNvPr>
            <p:cNvPicPr preferRelativeResize="0"/>
            <p:nvPr/>
          </p:nvPicPr>
          <p:blipFill>
            <a:blip r:embed="rId3">
              <a:alphaModFix/>
            </a:blip>
            <a:stretch>
              <a:fillRect/>
            </a:stretch>
          </p:blipFill>
          <p:spPr>
            <a:xfrm>
              <a:off x="2561798" y="2582856"/>
              <a:ext cx="1088982" cy="472496"/>
            </a:xfrm>
            <a:prstGeom prst="rect">
              <a:avLst/>
            </a:prstGeom>
            <a:noFill/>
            <a:ln>
              <a:noFill/>
            </a:ln>
          </p:spPr>
        </p:pic>
        <p:pic>
          <p:nvPicPr>
            <p:cNvPr id="36" name="Google Shape;303;p35">
              <a:extLst>
                <a:ext uri="{FF2B5EF4-FFF2-40B4-BE49-F238E27FC236}">
                  <a16:creationId xmlns:a16="http://schemas.microsoft.com/office/drawing/2014/main" id="{970F37D3-2FBA-492F-9EE6-56792EF5E895}"/>
                </a:ext>
              </a:extLst>
            </p:cNvPr>
            <p:cNvPicPr preferRelativeResize="0"/>
            <p:nvPr/>
          </p:nvPicPr>
          <p:blipFill>
            <a:blip r:embed="rId3">
              <a:alphaModFix/>
            </a:blip>
            <a:stretch>
              <a:fillRect/>
            </a:stretch>
          </p:blipFill>
          <p:spPr>
            <a:xfrm>
              <a:off x="2561798" y="4511870"/>
              <a:ext cx="1088982" cy="472496"/>
            </a:xfrm>
            <a:prstGeom prst="rect">
              <a:avLst/>
            </a:prstGeom>
            <a:noFill/>
            <a:ln>
              <a:noFill/>
            </a:ln>
          </p:spPr>
        </p:pic>
        <p:sp>
          <p:nvSpPr>
            <p:cNvPr id="3" name="TextBox 2">
              <a:extLst>
                <a:ext uri="{FF2B5EF4-FFF2-40B4-BE49-F238E27FC236}">
                  <a16:creationId xmlns:a16="http://schemas.microsoft.com/office/drawing/2014/main" id="{9891A133-A5B8-46AD-96AA-EE8CD3471C48}"/>
                </a:ext>
              </a:extLst>
            </p:cNvPr>
            <p:cNvSpPr txBox="1"/>
            <p:nvPr/>
          </p:nvSpPr>
          <p:spPr>
            <a:xfrm>
              <a:off x="539642" y="2582856"/>
              <a:ext cx="2211154" cy="400110"/>
            </a:xfrm>
            <a:prstGeom prst="rect">
              <a:avLst/>
            </a:prstGeom>
            <a:noFill/>
          </p:spPr>
          <p:txBody>
            <a:bodyPr wrap="square" rtlCol="0">
              <a:spAutoFit/>
            </a:bodyPr>
            <a:lstStyle/>
            <a:p>
              <a:pPr algn="r"/>
              <a:r>
                <a:rPr lang="pt-BR" sz="2000" dirty="0"/>
                <a:t>Gerar</a:t>
              </a:r>
            </a:p>
          </p:txBody>
        </p:sp>
        <p:sp>
          <p:nvSpPr>
            <p:cNvPr id="39" name="TextBox 38">
              <a:extLst>
                <a:ext uri="{FF2B5EF4-FFF2-40B4-BE49-F238E27FC236}">
                  <a16:creationId xmlns:a16="http://schemas.microsoft.com/office/drawing/2014/main" id="{2C5CB82E-B4DF-4D1F-B991-8FD7130881E8}"/>
                </a:ext>
              </a:extLst>
            </p:cNvPr>
            <p:cNvSpPr txBox="1"/>
            <p:nvPr/>
          </p:nvSpPr>
          <p:spPr>
            <a:xfrm>
              <a:off x="539642" y="4511870"/>
              <a:ext cx="2211154" cy="400110"/>
            </a:xfrm>
            <a:prstGeom prst="rect">
              <a:avLst/>
            </a:prstGeom>
            <a:noFill/>
          </p:spPr>
          <p:txBody>
            <a:bodyPr wrap="square" rtlCol="0">
              <a:spAutoFit/>
            </a:bodyPr>
            <a:lstStyle/>
            <a:p>
              <a:pPr algn="r"/>
              <a:r>
                <a:rPr lang="pt-BR" sz="2000" dirty="0"/>
                <a:t>Cancelar</a:t>
              </a:r>
            </a:p>
          </p:txBody>
        </p:sp>
        <p:pic>
          <p:nvPicPr>
            <p:cNvPr id="40" name="Google Shape;303;p35">
              <a:extLst>
                <a:ext uri="{FF2B5EF4-FFF2-40B4-BE49-F238E27FC236}">
                  <a16:creationId xmlns:a16="http://schemas.microsoft.com/office/drawing/2014/main" id="{15FEA8BB-BF57-4A7F-B0FD-8FD8D79D1213}"/>
                </a:ext>
              </a:extLst>
            </p:cNvPr>
            <p:cNvPicPr preferRelativeResize="0"/>
            <p:nvPr/>
          </p:nvPicPr>
          <p:blipFill>
            <a:blip r:embed="rId3">
              <a:alphaModFix/>
            </a:blip>
            <a:stretch>
              <a:fillRect/>
            </a:stretch>
          </p:blipFill>
          <p:spPr>
            <a:xfrm>
              <a:off x="7658002" y="3523359"/>
              <a:ext cx="899985" cy="472496"/>
            </a:xfrm>
            <a:prstGeom prst="rect">
              <a:avLst/>
            </a:prstGeom>
            <a:noFill/>
            <a:ln>
              <a:noFill/>
            </a:ln>
          </p:spPr>
        </p:pic>
        <p:pic>
          <p:nvPicPr>
            <p:cNvPr id="9218" name="Picture 2" descr="Image result for azure functions">
              <a:extLst>
                <a:ext uri="{FF2B5EF4-FFF2-40B4-BE49-F238E27FC236}">
                  <a16:creationId xmlns:a16="http://schemas.microsoft.com/office/drawing/2014/main" id="{FEABA259-D165-4518-99CF-5059C9F5BF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8702" y="2466151"/>
              <a:ext cx="680840" cy="680840"/>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Image result for azure functions">
              <a:extLst>
                <a:ext uri="{FF2B5EF4-FFF2-40B4-BE49-F238E27FC236}">
                  <a16:creationId xmlns:a16="http://schemas.microsoft.com/office/drawing/2014/main" id="{80E37F35-3017-4691-B6C6-B8E61FDEFA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0828" y="4415416"/>
              <a:ext cx="680840" cy="68084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0CB8724F-76E0-4132-B059-EDA10765BEBF}"/>
                </a:ext>
              </a:extLst>
            </p:cNvPr>
            <p:cNvCxnSpPr>
              <a:cxnSpLocks/>
              <a:stCxn id="34" idx="3"/>
              <a:endCxn id="9218" idx="1"/>
            </p:cNvCxnSpPr>
            <p:nvPr/>
          </p:nvCxnSpPr>
          <p:spPr>
            <a:xfrm flipV="1">
              <a:off x="3650780" y="2806571"/>
              <a:ext cx="837922" cy="125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42DC3593-E0B1-456A-8336-9FB226BE8B4C}"/>
                </a:ext>
              </a:extLst>
            </p:cNvPr>
            <p:cNvCxnSpPr>
              <a:cxnSpLocks/>
              <a:stCxn id="36" idx="3"/>
              <a:endCxn id="74" idx="1"/>
            </p:cNvCxnSpPr>
            <p:nvPr/>
          </p:nvCxnSpPr>
          <p:spPr>
            <a:xfrm>
              <a:off x="3650780" y="4748118"/>
              <a:ext cx="880048" cy="77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05A9AF06-EE93-425A-9774-4138F6ABF433}"/>
                </a:ext>
              </a:extLst>
            </p:cNvPr>
            <p:cNvCxnSpPr>
              <a:stCxn id="9218" idx="3"/>
              <a:endCxn id="40" idx="1"/>
            </p:cNvCxnSpPr>
            <p:nvPr/>
          </p:nvCxnSpPr>
          <p:spPr>
            <a:xfrm>
              <a:off x="5169542" y="2806571"/>
              <a:ext cx="2488460" cy="95303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30E580EC-4E12-4873-AFDF-1A535B4CF8B2}"/>
                </a:ext>
              </a:extLst>
            </p:cNvPr>
            <p:cNvCxnSpPr>
              <a:stCxn id="74" idx="3"/>
              <a:endCxn id="40" idx="1"/>
            </p:cNvCxnSpPr>
            <p:nvPr/>
          </p:nvCxnSpPr>
          <p:spPr>
            <a:xfrm flipV="1">
              <a:off x="5211668" y="3759607"/>
              <a:ext cx="2446334" cy="996229"/>
            </a:xfrm>
            <a:prstGeom prst="bentConnector3">
              <a:avLst>
                <a:gd name="adj1" fmla="val 49351"/>
              </a:avLst>
            </a:prstGeom>
            <a:ln>
              <a:tailEnd type="triangle"/>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4802A289-4B9F-492B-8823-F8B6D9A8C195}"/>
                </a:ext>
              </a:extLst>
            </p:cNvPr>
            <p:cNvSpPr txBox="1"/>
            <p:nvPr/>
          </p:nvSpPr>
          <p:spPr>
            <a:xfrm>
              <a:off x="7195325" y="2950057"/>
              <a:ext cx="1825338" cy="400110"/>
            </a:xfrm>
            <a:prstGeom prst="rect">
              <a:avLst/>
            </a:prstGeom>
            <a:noFill/>
          </p:spPr>
          <p:txBody>
            <a:bodyPr wrap="square" rtlCol="0">
              <a:spAutoFit/>
            </a:bodyPr>
            <a:lstStyle/>
            <a:p>
              <a:r>
                <a:rPr lang="pt-BR" sz="2000" dirty="0"/>
                <a:t>Comprovante</a:t>
              </a:r>
            </a:p>
          </p:txBody>
        </p:sp>
        <p:pic>
          <p:nvPicPr>
            <p:cNvPr id="96" name="Picture 2" descr="Image result for azure functions">
              <a:extLst>
                <a:ext uri="{FF2B5EF4-FFF2-40B4-BE49-F238E27FC236}">
                  <a16:creationId xmlns:a16="http://schemas.microsoft.com/office/drawing/2014/main" id="{BDCC641D-8339-48D1-A7E3-0DF58CC976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71328" y="3409916"/>
              <a:ext cx="680840" cy="680840"/>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Straight Arrow Connector 22">
              <a:extLst>
                <a:ext uri="{FF2B5EF4-FFF2-40B4-BE49-F238E27FC236}">
                  <a16:creationId xmlns:a16="http://schemas.microsoft.com/office/drawing/2014/main" id="{51326469-7BB7-49A1-852F-9B5DE4CC3390}"/>
                </a:ext>
              </a:extLst>
            </p:cNvPr>
            <p:cNvCxnSpPr>
              <a:stCxn id="40" idx="3"/>
              <a:endCxn id="96" idx="1"/>
            </p:cNvCxnSpPr>
            <p:nvPr/>
          </p:nvCxnSpPr>
          <p:spPr>
            <a:xfrm flipV="1">
              <a:off x="8557987" y="3750336"/>
              <a:ext cx="1513341" cy="92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75" name="Rectangle 74">
            <a:extLst>
              <a:ext uri="{FF2B5EF4-FFF2-40B4-BE49-F238E27FC236}">
                <a16:creationId xmlns:a16="http://schemas.microsoft.com/office/drawing/2014/main" id="{DE35953A-0C57-4366-974F-CDD5837CA8F0}"/>
              </a:ext>
            </a:extLst>
          </p:cNvPr>
          <p:cNvSpPr/>
          <p:nvPr/>
        </p:nvSpPr>
        <p:spPr>
          <a:xfrm>
            <a:off x="415600" y="2191658"/>
            <a:ext cx="11239371" cy="3744685"/>
          </a:xfrm>
          <a:prstGeom prst="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TextBox 75">
            <a:extLst>
              <a:ext uri="{FF2B5EF4-FFF2-40B4-BE49-F238E27FC236}">
                <a16:creationId xmlns:a16="http://schemas.microsoft.com/office/drawing/2014/main" id="{8C5BD403-3602-47CA-A3F4-9B79F6DB1059}"/>
              </a:ext>
            </a:extLst>
          </p:cNvPr>
          <p:cNvSpPr txBox="1"/>
          <p:nvPr/>
        </p:nvSpPr>
        <p:spPr>
          <a:xfrm>
            <a:off x="10716544" y="1822326"/>
            <a:ext cx="795154" cy="369332"/>
          </a:xfrm>
          <a:prstGeom prst="rect">
            <a:avLst/>
          </a:prstGeom>
          <a:noFill/>
        </p:spPr>
        <p:txBody>
          <a:bodyPr wrap="none" rtlCol="0">
            <a:spAutoFit/>
          </a:bodyPr>
          <a:lstStyle/>
          <a:p>
            <a:r>
              <a:rPr lang="pt-BR" dirty="0"/>
              <a:t>Boleto</a:t>
            </a:r>
          </a:p>
        </p:txBody>
      </p:sp>
    </p:spTree>
    <p:extLst>
      <p:ext uri="{BB962C8B-B14F-4D97-AF65-F5344CB8AC3E}">
        <p14:creationId xmlns:p14="http://schemas.microsoft.com/office/powerpoint/2010/main" val="21943118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5"/>
          <p:cNvSpPr txBox="1">
            <a:spLocks noGrp="1"/>
          </p:cNvSpPr>
          <p:nvPr>
            <p:ph type="title"/>
          </p:nvPr>
        </p:nvSpPr>
        <p:spPr>
          <a:xfrm>
            <a:off x="415600" y="593367"/>
            <a:ext cx="6722564" cy="763600"/>
          </a:xfrm>
          <a:prstGeom prst="rect">
            <a:avLst/>
          </a:prstGeom>
        </p:spPr>
        <p:txBody>
          <a:bodyPr spcFirstLastPara="1" vert="horz" wrap="square" lIns="121900" tIns="121900" rIns="121900" bIns="121900" rtlCol="0" anchor="t" anchorCtr="0">
            <a:noAutofit/>
          </a:bodyPr>
          <a:lstStyle/>
          <a:p>
            <a:r>
              <a:rPr lang="en" dirty="0"/>
              <a:t>Gateway Pagamento</a:t>
            </a:r>
            <a:endParaRPr dirty="0"/>
          </a:p>
        </p:txBody>
      </p:sp>
      <p:grpSp>
        <p:nvGrpSpPr>
          <p:cNvPr id="2" name="Group 1">
            <a:extLst>
              <a:ext uri="{FF2B5EF4-FFF2-40B4-BE49-F238E27FC236}">
                <a16:creationId xmlns:a16="http://schemas.microsoft.com/office/drawing/2014/main" id="{2FB358F3-F944-4429-A5FA-38A652DF24F8}"/>
              </a:ext>
            </a:extLst>
          </p:cNvPr>
          <p:cNvGrpSpPr/>
          <p:nvPr/>
        </p:nvGrpSpPr>
        <p:grpSpPr>
          <a:xfrm>
            <a:off x="565854" y="1483782"/>
            <a:ext cx="4747548" cy="2657857"/>
            <a:chOff x="1818973" y="799100"/>
            <a:chExt cx="9192770" cy="5146461"/>
          </a:xfrm>
        </p:grpSpPr>
        <p:sp>
          <p:nvSpPr>
            <p:cNvPr id="285" name="Google Shape;285;p35"/>
            <p:cNvSpPr/>
            <p:nvPr/>
          </p:nvSpPr>
          <p:spPr>
            <a:xfrm>
              <a:off x="7762143" y="1451633"/>
              <a:ext cx="3249600" cy="2468800"/>
            </a:xfrm>
            <a:prstGeom prst="roundRect">
              <a:avLst>
                <a:gd name="adj" fmla="val 16667"/>
              </a:avLst>
            </a:prstGeom>
            <a:noFill/>
            <a:ln w="9525" cap="flat" cmpd="sng">
              <a:solidFill>
                <a:schemeClr val="bg2"/>
              </a:solidFill>
              <a:prstDash val="lgDash"/>
              <a:round/>
              <a:headEnd type="none" w="sm" len="sm"/>
              <a:tailEnd type="none" w="sm" len="sm"/>
            </a:ln>
          </p:spPr>
          <p:txBody>
            <a:bodyPr spcFirstLastPara="1" wrap="square" lIns="121900" tIns="121900" rIns="121900" bIns="121900" anchor="ctr" anchorCtr="0">
              <a:noAutofit/>
            </a:bodyPr>
            <a:lstStyle/>
            <a:p>
              <a:endParaRPr sz="1100"/>
            </a:p>
          </p:txBody>
        </p:sp>
        <p:sp>
          <p:nvSpPr>
            <p:cNvPr id="286" name="Google Shape;286;p35"/>
            <p:cNvSpPr/>
            <p:nvPr/>
          </p:nvSpPr>
          <p:spPr>
            <a:xfrm>
              <a:off x="4454371" y="2206433"/>
              <a:ext cx="1464400" cy="959200"/>
            </a:xfrm>
            <a:prstGeom prst="roundRect">
              <a:avLst>
                <a:gd name="adj" fmla="val 16667"/>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121900" tIns="121900" rIns="121900" bIns="121900" anchor="ctr" anchorCtr="0">
              <a:noAutofit/>
            </a:bodyPr>
            <a:lstStyle/>
            <a:p>
              <a:r>
                <a:rPr lang="en" sz="700" dirty="0"/>
                <a:t>Nucleo Pagamento</a:t>
              </a:r>
              <a:endParaRPr sz="700" dirty="0"/>
            </a:p>
          </p:txBody>
        </p:sp>
        <p:sp>
          <p:nvSpPr>
            <p:cNvPr id="287" name="Google Shape;287;p35"/>
            <p:cNvSpPr/>
            <p:nvPr/>
          </p:nvSpPr>
          <p:spPr>
            <a:xfrm>
              <a:off x="8654733" y="4606500"/>
              <a:ext cx="1464400" cy="887200"/>
            </a:xfrm>
            <a:prstGeom prst="roundRect">
              <a:avLst>
                <a:gd name="adj" fmla="val 16667"/>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121900" tIns="121900" rIns="121900" bIns="121900" anchor="ctr" anchorCtr="0">
              <a:noAutofit/>
            </a:bodyPr>
            <a:lstStyle/>
            <a:p>
              <a:r>
                <a:rPr lang="en" sz="800" dirty="0"/>
                <a:t>Núcleo de  Cartão</a:t>
              </a:r>
              <a:endParaRPr sz="800" dirty="0"/>
            </a:p>
          </p:txBody>
        </p:sp>
        <p:sp>
          <p:nvSpPr>
            <p:cNvPr id="288" name="Google Shape;288;p35"/>
            <p:cNvSpPr/>
            <p:nvPr/>
          </p:nvSpPr>
          <p:spPr>
            <a:xfrm>
              <a:off x="4453400" y="4668300"/>
              <a:ext cx="1464400" cy="763600"/>
            </a:xfrm>
            <a:prstGeom prst="roundRect">
              <a:avLst>
                <a:gd name="adj" fmla="val 16667"/>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121900" tIns="121900" rIns="121900" bIns="121900" anchor="ctr" anchorCtr="0">
              <a:noAutofit/>
            </a:bodyPr>
            <a:lstStyle/>
            <a:p>
              <a:r>
                <a:rPr lang="en" sz="900" dirty="0"/>
                <a:t>Nucleo de Cliente</a:t>
              </a:r>
              <a:endParaRPr sz="900" dirty="0"/>
            </a:p>
          </p:txBody>
        </p:sp>
        <p:cxnSp>
          <p:nvCxnSpPr>
            <p:cNvPr id="289" name="Google Shape;289;p35"/>
            <p:cNvCxnSpPr>
              <a:cxnSpLocks/>
            </p:cNvCxnSpPr>
            <p:nvPr/>
          </p:nvCxnSpPr>
          <p:spPr>
            <a:xfrm>
              <a:off x="5917801" y="5050102"/>
              <a:ext cx="2736800" cy="0"/>
            </a:xfrm>
            <a:prstGeom prst="straightConnector1">
              <a:avLst/>
            </a:prstGeom>
            <a:noFill/>
            <a:ln w="9525" cap="flat" cmpd="sng">
              <a:solidFill>
                <a:schemeClr val="bg2"/>
              </a:solidFill>
              <a:prstDash val="solid"/>
              <a:round/>
              <a:headEnd type="none" w="med" len="med"/>
              <a:tailEnd type="triangle" w="med" len="med"/>
            </a:ln>
          </p:spPr>
        </p:cxnSp>
        <p:pic>
          <p:nvPicPr>
            <p:cNvPr id="290" name="Google Shape;290;p35"/>
            <p:cNvPicPr preferRelativeResize="0"/>
            <p:nvPr/>
          </p:nvPicPr>
          <p:blipFill>
            <a:blip r:embed="rId3">
              <a:alphaModFix/>
              <a:lum bright="70000" contrast="-70000"/>
            </a:blip>
            <a:stretch>
              <a:fillRect/>
            </a:stretch>
          </p:blipFill>
          <p:spPr>
            <a:xfrm>
              <a:off x="1949995" y="1950528"/>
              <a:ext cx="661000" cy="661000"/>
            </a:xfrm>
            <a:prstGeom prst="rect">
              <a:avLst/>
            </a:prstGeom>
            <a:noFill/>
            <a:ln>
              <a:noFill/>
            </a:ln>
          </p:spPr>
        </p:pic>
        <p:pic>
          <p:nvPicPr>
            <p:cNvPr id="291" name="Google Shape;291;p35"/>
            <p:cNvPicPr preferRelativeResize="0"/>
            <p:nvPr/>
          </p:nvPicPr>
          <p:blipFill>
            <a:blip r:embed="rId4">
              <a:alphaModFix/>
              <a:lum bright="70000" contrast="-70000"/>
            </a:blip>
            <a:stretch>
              <a:fillRect/>
            </a:stretch>
          </p:blipFill>
          <p:spPr>
            <a:xfrm>
              <a:off x="1818973" y="3552056"/>
              <a:ext cx="792001" cy="792001"/>
            </a:xfrm>
            <a:prstGeom prst="rect">
              <a:avLst/>
            </a:prstGeom>
            <a:noFill/>
            <a:ln>
              <a:noFill/>
            </a:ln>
          </p:spPr>
        </p:pic>
        <p:cxnSp>
          <p:nvCxnSpPr>
            <p:cNvPr id="292" name="Google Shape;292;p35"/>
            <p:cNvCxnSpPr>
              <a:cxnSpLocks/>
            </p:cNvCxnSpPr>
            <p:nvPr/>
          </p:nvCxnSpPr>
          <p:spPr>
            <a:xfrm>
              <a:off x="2610974" y="3948057"/>
              <a:ext cx="1842400" cy="1102000"/>
            </a:xfrm>
            <a:prstGeom prst="bentConnector3">
              <a:avLst>
                <a:gd name="adj1" fmla="val 50001"/>
              </a:avLst>
            </a:prstGeom>
            <a:noFill/>
            <a:ln w="9525" cap="flat" cmpd="sng">
              <a:solidFill>
                <a:schemeClr val="bg2"/>
              </a:solidFill>
              <a:prstDash val="solid"/>
              <a:round/>
              <a:headEnd type="none" w="med" len="med"/>
              <a:tailEnd type="triangle" w="med" len="med"/>
            </a:ln>
          </p:spPr>
        </p:cxnSp>
        <p:cxnSp>
          <p:nvCxnSpPr>
            <p:cNvPr id="293" name="Google Shape;293;p35"/>
            <p:cNvCxnSpPr>
              <a:cxnSpLocks/>
              <a:stCxn id="294" idx="3"/>
              <a:endCxn id="288" idx="1"/>
            </p:cNvCxnSpPr>
            <p:nvPr/>
          </p:nvCxnSpPr>
          <p:spPr>
            <a:xfrm rot="10800000" flipH="1">
              <a:off x="2610995" y="5050261"/>
              <a:ext cx="1842400" cy="564800"/>
            </a:xfrm>
            <a:prstGeom prst="bentConnector3">
              <a:avLst>
                <a:gd name="adj1" fmla="val 50000"/>
              </a:avLst>
            </a:prstGeom>
            <a:noFill/>
            <a:ln w="9525" cap="flat" cmpd="sng">
              <a:solidFill>
                <a:schemeClr val="bg2"/>
              </a:solidFill>
              <a:prstDash val="solid"/>
              <a:round/>
              <a:headEnd type="none" w="med" len="med"/>
              <a:tailEnd type="none" w="med" len="med"/>
            </a:ln>
          </p:spPr>
        </p:cxnSp>
        <p:cxnSp>
          <p:nvCxnSpPr>
            <p:cNvPr id="295" name="Google Shape;295;p35"/>
            <p:cNvCxnSpPr>
              <a:cxnSpLocks/>
              <a:stCxn id="290" idx="3"/>
              <a:endCxn id="286" idx="1"/>
            </p:cNvCxnSpPr>
            <p:nvPr/>
          </p:nvCxnSpPr>
          <p:spPr>
            <a:xfrm>
              <a:off x="2610995" y="2281028"/>
              <a:ext cx="1843200" cy="405200"/>
            </a:xfrm>
            <a:prstGeom prst="bentConnector3">
              <a:avLst>
                <a:gd name="adj1" fmla="val 50005"/>
              </a:avLst>
            </a:prstGeom>
            <a:noFill/>
            <a:ln w="9525" cap="flat" cmpd="sng">
              <a:solidFill>
                <a:schemeClr val="bg2"/>
              </a:solidFill>
              <a:prstDash val="solid"/>
              <a:round/>
              <a:headEnd type="none" w="med" len="med"/>
              <a:tailEnd type="triangle" w="med" len="med"/>
            </a:ln>
          </p:spPr>
        </p:cxnSp>
        <p:cxnSp>
          <p:nvCxnSpPr>
            <p:cNvPr id="296" name="Google Shape;296;p35"/>
            <p:cNvCxnSpPr>
              <a:cxnSpLocks/>
            </p:cNvCxnSpPr>
            <p:nvPr/>
          </p:nvCxnSpPr>
          <p:spPr>
            <a:xfrm rot="10800000" flipH="1">
              <a:off x="2610974" y="2686057"/>
              <a:ext cx="1843200" cy="1262000"/>
            </a:xfrm>
            <a:prstGeom prst="bentConnector3">
              <a:avLst>
                <a:gd name="adj1" fmla="val 50005"/>
              </a:avLst>
            </a:prstGeom>
            <a:noFill/>
            <a:ln w="9525" cap="flat" cmpd="sng">
              <a:solidFill>
                <a:schemeClr val="bg2"/>
              </a:solidFill>
              <a:prstDash val="solid"/>
              <a:round/>
              <a:headEnd type="none" w="med" len="med"/>
              <a:tailEnd type="none" w="med" len="med"/>
            </a:ln>
          </p:spPr>
        </p:cxnSp>
        <p:cxnSp>
          <p:nvCxnSpPr>
            <p:cNvPr id="297" name="Google Shape;297;p35"/>
            <p:cNvCxnSpPr>
              <a:cxnSpLocks/>
            </p:cNvCxnSpPr>
            <p:nvPr/>
          </p:nvCxnSpPr>
          <p:spPr>
            <a:xfrm rot="16200000" flipH="1">
              <a:off x="9044345" y="4263035"/>
              <a:ext cx="685999" cy="800"/>
            </a:xfrm>
            <a:prstGeom prst="bentConnector3">
              <a:avLst>
                <a:gd name="adj1" fmla="val 50005"/>
              </a:avLst>
            </a:prstGeom>
            <a:noFill/>
            <a:ln w="9525" cap="flat" cmpd="sng">
              <a:solidFill>
                <a:schemeClr val="bg2"/>
              </a:solidFill>
              <a:prstDash val="solid"/>
              <a:round/>
              <a:headEnd type="none" w="med" len="med"/>
              <a:tailEnd type="stealth" w="med" len="med"/>
            </a:ln>
          </p:spPr>
        </p:cxnSp>
        <p:pic>
          <p:nvPicPr>
            <p:cNvPr id="294" name="Google Shape;294;p35"/>
            <p:cNvPicPr preferRelativeResize="0"/>
            <p:nvPr/>
          </p:nvPicPr>
          <p:blipFill>
            <a:blip r:embed="rId3">
              <a:alphaModFix/>
              <a:lum bright="70000" contrast="-70000"/>
            </a:blip>
            <a:stretch>
              <a:fillRect/>
            </a:stretch>
          </p:blipFill>
          <p:spPr>
            <a:xfrm>
              <a:off x="1949995" y="5284561"/>
              <a:ext cx="661000" cy="661000"/>
            </a:xfrm>
            <a:prstGeom prst="rect">
              <a:avLst/>
            </a:prstGeom>
            <a:noFill/>
            <a:ln>
              <a:noFill/>
            </a:ln>
          </p:spPr>
        </p:pic>
        <p:sp>
          <p:nvSpPr>
            <p:cNvPr id="298" name="Google Shape;298;p35"/>
            <p:cNvSpPr/>
            <p:nvPr/>
          </p:nvSpPr>
          <p:spPr>
            <a:xfrm>
              <a:off x="9304617" y="2088551"/>
              <a:ext cx="1426800" cy="438800"/>
            </a:xfrm>
            <a:prstGeom prst="roundRect">
              <a:avLst>
                <a:gd name="adj" fmla="val 16667"/>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121900" tIns="121900" rIns="121900" bIns="121900" anchor="ctr" anchorCtr="0">
              <a:noAutofit/>
            </a:bodyPr>
            <a:lstStyle/>
            <a:p>
              <a:r>
                <a:rPr lang="en" sz="700" dirty="0"/>
                <a:t>Consistency </a:t>
              </a:r>
              <a:endParaRPr sz="700" dirty="0"/>
            </a:p>
          </p:txBody>
        </p:sp>
        <p:sp>
          <p:nvSpPr>
            <p:cNvPr id="299" name="Google Shape;299;p35"/>
            <p:cNvSpPr/>
            <p:nvPr/>
          </p:nvSpPr>
          <p:spPr>
            <a:xfrm>
              <a:off x="9302851" y="2614367"/>
              <a:ext cx="1426800" cy="438800"/>
            </a:xfrm>
            <a:prstGeom prst="roundRect">
              <a:avLst>
                <a:gd name="adj" fmla="val 16667"/>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121900" tIns="121900" rIns="121900" bIns="121900" anchor="ctr" anchorCtr="0">
              <a:noAutofit/>
            </a:bodyPr>
            <a:lstStyle/>
            <a:p>
              <a:r>
                <a:rPr lang="en" sz="700"/>
                <a:t>Scheduler</a:t>
              </a:r>
              <a:endParaRPr sz="700"/>
            </a:p>
          </p:txBody>
        </p:sp>
        <p:pic>
          <p:nvPicPr>
            <p:cNvPr id="300" name="Google Shape;300;p35"/>
            <p:cNvPicPr preferRelativeResize="0"/>
            <p:nvPr/>
          </p:nvPicPr>
          <p:blipFill>
            <a:blip r:embed="rId5">
              <a:alphaModFix/>
              <a:lum bright="70000" contrast="-70000"/>
            </a:blip>
            <a:stretch>
              <a:fillRect/>
            </a:stretch>
          </p:blipFill>
          <p:spPr>
            <a:xfrm>
              <a:off x="8514849" y="1559767"/>
              <a:ext cx="661000" cy="661000"/>
            </a:xfrm>
            <a:prstGeom prst="rect">
              <a:avLst/>
            </a:prstGeom>
            <a:noFill/>
            <a:ln>
              <a:noFill/>
            </a:ln>
          </p:spPr>
        </p:pic>
        <p:pic>
          <p:nvPicPr>
            <p:cNvPr id="301" name="Google Shape;301;p35"/>
            <p:cNvPicPr preferRelativeResize="0"/>
            <p:nvPr/>
          </p:nvPicPr>
          <p:blipFill>
            <a:blip r:embed="rId5">
              <a:alphaModFix/>
              <a:lum bright="70000" contrast="-70000"/>
            </a:blip>
            <a:stretch>
              <a:fillRect/>
            </a:stretch>
          </p:blipFill>
          <p:spPr>
            <a:xfrm>
              <a:off x="8526700" y="3151300"/>
              <a:ext cx="661000" cy="661000"/>
            </a:xfrm>
            <a:prstGeom prst="rect">
              <a:avLst/>
            </a:prstGeom>
            <a:noFill/>
            <a:ln>
              <a:noFill/>
            </a:ln>
          </p:spPr>
        </p:pic>
        <p:pic>
          <p:nvPicPr>
            <p:cNvPr id="302" name="Google Shape;302;p35"/>
            <p:cNvPicPr preferRelativeResize="0"/>
            <p:nvPr/>
          </p:nvPicPr>
          <p:blipFill>
            <a:blip r:embed="rId5">
              <a:alphaModFix/>
              <a:lum bright="70000" contrast="-70000"/>
            </a:blip>
            <a:stretch>
              <a:fillRect/>
            </a:stretch>
          </p:blipFill>
          <p:spPr>
            <a:xfrm>
              <a:off x="8514849" y="2416635"/>
              <a:ext cx="661000" cy="661000"/>
            </a:xfrm>
            <a:prstGeom prst="rect">
              <a:avLst/>
            </a:prstGeom>
            <a:noFill/>
            <a:ln>
              <a:noFill/>
            </a:ln>
          </p:spPr>
        </p:pic>
        <p:pic>
          <p:nvPicPr>
            <p:cNvPr id="303" name="Google Shape;303;p35"/>
            <p:cNvPicPr preferRelativeResize="0"/>
            <p:nvPr/>
          </p:nvPicPr>
          <p:blipFill>
            <a:blip r:embed="rId6">
              <a:alphaModFix/>
              <a:lum bright="70000" contrast="-70000"/>
            </a:blip>
            <a:stretch>
              <a:fillRect/>
            </a:stretch>
          </p:blipFill>
          <p:spPr>
            <a:xfrm>
              <a:off x="9078101" y="3199400"/>
              <a:ext cx="1075799" cy="564800"/>
            </a:xfrm>
            <a:prstGeom prst="rect">
              <a:avLst/>
            </a:prstGeom>
            <a:noFill/>
            <a:ln>
              <a:noFill/>
            </a:ln>
          </p:spPr>
        </p:pic>
        <p:pic>
          <p:nvPicPr>
            <p:cNvPr id="304" name="Google Shape;304;p35"/>
            <p:cNvPicPr preferRelativeResize="0"/>
            <p:nvPr/>
          </p:nvPicPr>
          <p:blipFill>
            <a:blip r:embed="rId7">
              <a:alphaModFix/>
              <a:lum bright="70000" contrast="-70000"/>
            </a:blip>
            <a:stretch>
              <a:fillRect/>
            </a:stretch>
          </p:blipFill>
          <p:spPr>
            <a:xfrm>
              <a:off x="9898092" y="3164852"/>
              <a:ext cx="1075809" cy="564800"/>
            </a:xfrm>
            <a:prstGeom prst="rect">
              <a:avLst/>
            </a:prstGeom>
            <a:noFill/>
            <a:ln>
              <a:noFill/>
            </a:ln>
          </p:spPr>
        </p:pic>
        <p:sp>
          <p:nvSpPr>
            <p:cNvPr id="305" name="Google Shape;305;p35"/>
            <p:cNvSpPr/>
            <p:nvPr/>
          </p:nvSpPr>
          <p:spPr>
            <a:xfrm rot="-5400000">
              <a:off x="7284367" y="2560533"/>
              <a:ext cx="1598000" cy="365200"/>
            </a:xfrm>
            <a:prstGeom prst="roundRect">
              <a:avLst>
                <a:gd name="adj" fmla="val 16667"/>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121900" tIns="121900" rIns="121900" bIns="121900" anchor="ctr" anchorCtr="0">
              <a:noAutofit/>
            </a:bodyPr>
            <a:lstStyle/>
            <a:p>
              <a:pPr algn="ctr"/>
              <a:r>
                <a:rPr lang="en" sz="700" dirty="0"/>
                <a:t>Load Balancer</a:t>
              </a:r>
              <a:endParaRPr sz="700" dirty="0"/>
            </a:p>
          </p:txBody>
        </p:sp>
        <p:cxnSp>
          <p:nvCxnSpPr>
            <p:cNvPr id="306" name="Google Shape;306;p35"/>
            <p:cNvCxnSpPr>
              <a:stCxn id="305" idx="2"/>
              <a:endCxn id="300" idx="1"/>
            </p:cNvCxnSpPr>
            <p:nvPr/>
          </p:nvCxnSpPr>
          <p:spPr>
            <a:xfrm rot="10800000" flipH="1">
              <a:off x="8265967" y="1890333"/>
              <a:ext cx="248800" cy="852800"/>
            </a:xfrm>
            <a:prstGeom prst="bentConnector3">
              <a:avLst>
                <a:gd name="adj1" fmla="val 50017"/>
              </a:avLst>
            </a:prstGeom>
            <a:noFill/>
            <a:ln w="9525" cap="flat" cmpd="sng">
              <a:solidFill>
                <a:schemeClr val="bg2"/>
              </a:solidFill>
              <a:prstDash val="solid"/>
              <a:round/>
              <a:headEnd type="none" w="med" len="med"/>
              <a:tailEnd type="none" w="med" len="med"/>
            </a:ln>
          </p:spPr>
        </p:cxnSp>
        <p:cxnSp>
          <p:nvCxnSpPr>
            <p:cNvPr id="307" name="Google Shape;307;p35"/>
            <p:cNvCxnSpPr>
              <a:stCxn id="305" idx="2"/>
              <a:endCxn id="301" idx="1"/>
            </p:cNvCxnSpPr>
            <p:nvPr/>
          </p:nvCxnSpPr>
          <p:spPr>
            <a:xfrm>
              <a:off x="8265967" y="2743133"/>
              <a:ext cx="260800" cy="738800"/>
            </a:xfrm>
            <a:prstGeom prst="bentConnector3">
              <a:avLst>
                <a:gd name="adj1" fmla="val 49987"/>
              </a:avLst>
            </a:prstGeom>
            <a:noFill/>
            <a:ln w="9525" cap="flat" cmpd="sng">
              <a:solidFill>
                <a:schemeClr val="bg2"/>
              </a:solidFill>
              <a:prstDash val="solid"/>
              <a:round/>
              <a:headEnd type="none" w="med" len="med"/>
              <a:tailEnd type="none" w="med" len="med"/>
            </a:ln>
          </p:spPr>
        </p:cxnSp>
        <p:cxnSp>
          <p:nvCxnSpPr>
            <p:cNvPr id="308" name="Google Shape;308;p35"/>
            <p:cNvCxnSpPr>
              <a:stCxn id="305" idx="2"/>
              <a:endCxn id="302" idx="1"/>
            </p:cNvCxnSpPr>
            <p:nvPr/>
          </p:nvCxnSpPr>
          <p:spPr>
            <a:xfrm>
              <a:off x="8265967" y="2743133"/>
              <a:ext cx="248800" cy="4000"/>
            </a:xfrm>
            <a:prstGeom prst="bentConnector3">
              <a:avLst>
                <a:gd name="adj1" fmla="val 50017"/>
              </a:avLst>
            </a:prstGeom>
            <a:noFill/>
            <a:ln w="9525" cap="flat" cmpd="sng">
              <a:solidFill>
                <a:schemeClr val="bg2"/>
              </a:solidFill>
              <a:prstDash val="solid"/>
              <a:round/>
              <a:headEnd type="none" w="med" len="med"/>
              <a:tailEnd type="none" w="med" len="med"/>
            </a:ln>
          </p:spPr>
        </p:cxnSp>
        <p:sp>
          <p:nvSpPr>
            <p:cNvPr id="309" name="Google Shape;309;p35"/>
            <p:cNvSpPr/>
            <p:nvPr/>
          </p:nvSpPr>
          <p:spPr>
            <a:xfrm>
              <a:off x="9306333" y="1562733"/>
              <a:ext cx="1426800" cy="438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700"/>
                <a:t>Providers</a:t>
              </a:r>
              <a:endParaRPr sz="700"/>
            </a:p>
          </p:txBody>
        </p:sp>
        <p:cxnSp>
          <p:nvCxnSpPr>
            <p:cNvPr id="310" name="Google Shape;310;p35"/>
            <p:cNvCxnSpPr>
              <a:cxnSpLocks/>
              <a:stCxn id="286" idx="3"/>
              <a:endCxn id="285" idx="1"/>
            </p:cNvCxnSpPr>
            <p:nvPr/>
          </p:nvCxnSpPr>
          <p:spPr>
            <a:xfrm>
              <a:off x="5918771" y="2686033"/>
              <a:ext cx="1843200" cy="800"/>
            </a:xfrm>
            <a:prstGeom prst="bentConnector3">
              <a:avLst>
                <a:gd name="adj1" fmla="val 50005"/>
              </a:avLst>
            </a:prstGeom>
            <a:noFill/>
            <a:ln w="9525" cap="flat" cmpd="sng">
              <a:solidFill>
                <a:schemeClr val="bg2"/>
              </a:solidFill>
              <a:prstDash val="solid"/>
              <a:round/>
              <a:headEnd type="none" w="med" len="med"/>
              <a:tailEnd type="triangle" w="med" len="med"/>
            </a:ln>
          </p:spPr>
        </p:cxnSp>
        <p:pic>
          <p:nvPicPr>
            <p:cNvPr id="311" name="Google Shape;311;p35"/>
            <p:cNvPicPr preferRelativeResize="0"/>
            <p:nvPr/>
          </p:nvPicPr>
          <p:blipFill>
            <a:blip r:embed="rId8">
              <a:alphaModFix/>
              <a:lum bright="70000" contrast="-70000"/>
            </a:blip>
            <a:stretch>
              <a:fillRect/>
            </a:stretch>
          </p:blipFill>
          <p:spPr>
            <a:xfrm>
              <a:off x="10224933" y="862100"/>
              <a:ext cx="438800" cy="438800"/>
            </a:xfrm>
            <a:prstGeom prst="rect">
              <a:avLst/>
            </a:prstGeom>
            <a:noFill/>
            <a:ln>
              <a:noFill/>
            </a:ln>
          </p:spPr>
        </p:pic>
        <p:pic>
          <p:nvPicPr>
            <p:cNvPr id="312" name="Google Shape;312;p35"/>
            <p:cNvPicPr preferRelativeResize="0"/>
            <p:nvPr/>
          </p:nvPicPr>
          <p:blipFill rotWithShape="1">
            <a:blip r:embed="rId9">
              <a:alphaModFix/>
              <a:lum bright="70000" contrast="-70000"/>
            </a:blip>
            <a:srcRect l="28324" t="20425" r="26536" b="11579"/>
            <a:stretch/>
          </p:blipFill>
          <p:spPr>
            <a:xfrm>
              <a:off x="9513254" y="799100"/>
              <a:ext cx="512333" cy="564800"/>
            </a:xfrm>
            <a:prstGeom prst="rect">
              <a:avLst/>
            </a:prstGeom>
            <a:noFill/>
            <a:ln>
              <a:noFill/>
            </a:ln>
          </p:spPr>
        </p:pic>
        <p:pic>
          <p:nvPicPr>
            <p:cNvPr id="313" name="Google Shape;313;p35"/>
            <p:cNvPicPr preferRelativeResize="0"/>
            <p:nvPr/>
          </p:nvPicPr>
          <p:blipFill rotWithShape="1">
            <a:blip r:embed="rId10">
              <a:alphaModFix/>
              <a:lum bright="70000" contrast="-70000"/>
            </a:blip>
            <a:srcRect l="33190" t="4399" r="5516" b="32112"/>
            <a:stretch/>
          </p:blipFill>
          <p:spPr>
            <a:xfrm>
              <a:off x="8749108" y="862100"/>
              <a:ext cx="564800" cy="438800"/>
            </a:xfrm>
            <a:prstGeom prst="rect">
              <a:avLst/>
            </a:prstGeom>
            <a:noFill/>
            <a:ln>
              <a:noFill/>
            </a:ln>
          </p:spPr>
        </p:pic>
        <p:pic>
          <p:nvPicPr>
            <p:cNvPr id="314" name="Google Shape;314;p35"/>
            <p:cNvPicPr preferRelativeResize="0"/>
            <p:nvPr/>
          </p:nvPicPr>
          <p:blipFill rotWithShape="1">
            <a:blip r:embed="rId11">
              <a:alphaModFix/>
              <a:lum bright="70000" contrast="-70000"/>
            </a:blip>
            <a:srcRect l="31405" t="15228" r="31379" b="14689"/>
            <a:stretch/>
          </p:blipFill>
          <p:spPr>
            <a:xfrm>
              <a:off x="8110961" y="867085"/>
              <a:ext cx="438800" cy="433823"/>
            </a:xfrm>
            <a:prstGeom prst="rect">
              <a:avLst/>
            </a:prstGeom>
            <a:noFill/>
            <a:ln>
              <a:noFill/>
            </a:ln>
          </p:spPr>
        </p:pic>
      </p:grpSp>
      <p:grpSp>
        <p:nvGrpSpPr>
          <p:cNvPr id="4" name="Group 3">
            <a:extLst>
              <a:ext uri="{FF2B5EF4-FFF2-40B4-BE49-F238E27FC236}">
                <a16:creationId xmlns:a16="http://schemas.microsoft.com/office/drawing/2014/main" id="{5F3AFFD2-C6C3-4D85-B97B-E877882B7DE9}"/>
              </a:ext>
            </a:extLst>
          </p:cNvPr>
          <p:cNvGrpSpPr/>
          <p:nvPr/>
        </p:nvGrpSpPr>
        <p:grpSpPr>
          <a:xfrm>
            <a:off x="5963498" y="3216236"/>
            <a:ext cx="6032230" cy="2196104"/>
            <a:chOff x="415600" y="1758966"/>
            <a:chExt cx="11474352" cy="4177377"/>
          </a:xfrm>
        </p:grpSpPr>
        <p:grpSp>
          <p:nvGrpSpPr>
            <p:cNvPr id="41" name="Group 40">
              <a:extLst>
                <a:ext uri="{FF2B5EF4-FFF2-40B4-BE49-F238E27FC236}">
                  <a16:creationId xmlns:a16="http://schemas.microsoft.com/office/drawing/2014/main" id="{98264DB4-5057-49CB-91CE-0D6E2CB093BB}"/>
                </a:ext>
              </a:extLst>
            </p:cNvPr>
            <p:cNvGrpSpPr/>
            <p:nvPr/>
          </p:nvGrpSpPr>
          <p:grpSpPr>
            <a:xfrm>
              <a:off x="844439" y="2698380"/>
              <a:ext cx="10212525" cy="2630105"/>
              <a:chOff x="539643" y="2466151"/>
              <a:chExt cx="10212525" cy="2630105"/>
            </a:xfrm>
          </p:grpSpPr>
          <p:pic>
            <p:nvPicPr>
              <p:cNvPr id="42" name="Google Shape;303;p35">
                <a:extLst>
                  <a:ext uri="{FF2B5EF4-FFF2-40B4-BE49-F238E27FC236}">
                    <a16:creationId xmlns:a16="http://schemas.microsoft.com/office/drawing/2014/main" id="{B0F45D4C-8F5B-4EB3-AF5A-6B717DDA91E3}"/>
                  </a:ext>
                </a:extLst>
              </p:cNvPr>
              <p:cNvPicPr preferRelativeResize="0"/>
              <p:nvPr/>
            </p:nvPicPr>
            <p:blipFill>
              <a:blip r:embed="rId6">
                <a:alphaModFix/>
              </a:blip>
              <a:stretch>
                <a:fillRect/>
              </a:stretch>
            </p:blipFill>
            <p:spPr>
              <a:xfrm>
                <a:off x="2561798" y="2582856"/>
                <a:ext cx="1088982" cy="472496"/>
              </a:xfrm>
              <a:prstGeom prst="rect">
                <a:avLst/>
              </a:prstGeom>
              <a:noFill/>
              <a:ln>
                <a:noFill/>
              </a:ln>
            </p:spPr>
          </p:pic>
          <p:pic>
            <p:nvPicPr>
              <p:cNvPr id="43" name="Google Shape;303;p35">
                <a:extLst>
                  <a:ext uri="{FF2B5EF4-FFF2-40B4-BE49-F238E27FC236}">
                    <a16:creationId xmlns:a16="http://schemas.microsoft.com/office/drawing/2014/main" id="{ED8F05B2-B6E3-42DD-AE58-32A8F8F22C7D}"/>
                  </a:ext>
                </a:extLst>
              </p:cNvPr>
              <p:cNvPicPr preferRelativeResize="0"/>
              <p:nvPr/>
            </p:nvPicPr>
            <p:blipFill>
              <a:blip r:embed="rId6">
                <a:alphaModFix/>
              </a:blip>
              <a:stretch>
                <a:fillRect/>
              </a:stretch>
            </p:blipFill>
            <p:spPr>
              <a:xfrm>
                <a:off x="2561798" y="3536942"/>
                <a:ext cx="1088982" cy="472496"/>
              </a:xfrm>
              <a:prstGeom prst="rect">
                <a:avLst/>
              </a:prstGeom>
              <a:noFill/>
              <a:ln>
                <a:noFill/>
              </a:ln>
            </p:spPr>
          </p:pic>
          <p:pic>
            <p:nvPicPr>
              <p:cNvPr id="44" name="Google Shape;303;p35">
                <a:extLst>
                  <a:ext uri="{FF2B5EF4-FFF2-40B4-BE49-F238E27FC236}">
                    <a16:creationId xmlns:a16="http://schemas.microsoft.com/office/drawing/2014/main" id="{4A91AD7C-6552-4903-B23F-6566A5AB8E42}"/>
                  </a:ext>
                </a:extLst>
              </p:cNvPr>
              <p:cNvPicPr preferRelativeResize="0"/>
              <p:nvPr/>
            </p:nvPicPr>
            <p:blipFill>
              <a:blip r:embed="rId6">
                <a:alphaModFix/>
              </a:blip>
              <a:stretch>
                <a:fillRect/>
              </a:stretch>
            </p:blipFill>
            <p:spPr>
              <a:xfrm>
                <a:off x="2561798" y="4511870"/>
                <a:ext cx="1088982" cy="472496"/>
              </a:xfrm>
              <a:prstGeom prst="rect">
                <a:avLst/>
              </a:prstGeom>
              <a:noFill/>
              <a:ln>
                <a:noFill/>
              </a:ln>
            </p:spPr>
          </p:pic>
          <p:sp>
            <p:nvSpPr>
              <p:cNvPr id="45" name="TextBox 44">
                <a:extLst>
                  <a:ext uri="{FF2B5EF4-FFF2-40B4-BE49-F238E27FC236}">
                    <a16:creationId xmlns:a16="http://schemas.microsoft.com/office/drawing/2014/main" id="{BBA14BC0-E81A-4670-A19B-80825E4DD757}"/>
                  </a:ext>
                </a:extLst>
              </p:cNvPr>
              <p:cNvSpPr txBox="1"/>
              <p:nvPr/>
            </p:nvSpPr>
            <p:spPr>
              <a:xfrm>
                <a:off x="539643" y="2582855"/>
                <a:ext cx="2300391" cy="497628"/>
              </a:xfrm>
              <a:prstGeom prst="rect">
                <a:avLst/>
              </a:prstGeom>
              <a:noFill/>
            </p:spPr>
            <p:txBody>
              <a:bodyPr wrap="square" rtlCol="0">
                <a:spAutoFit/>
              </a:bodyPr>
              <a:lstStyle/>
              <a:p>
                <a:pPr algn="r"/>
                <a:r>
                  <a:rPr lang="pt-BR" sz="1100" dirty="0" err="1"/>
                  <a:t>Pre</a:t>
                </a:r>
                <a:r>
                  <a:rPr lang="pt-BR" sz="1100" dirty="0"/>
                  <a:t>-Autorização</a:t>
                </a:r>
              </a:p>
            </p:txBody>
          </p:sp>
          <p:sp>
            <p:nvSpPr>
              <p:cNvPr id="46" name="TextBox 45">
                <a:extLst>
                  <a:ext uri="{FF2B5EF4-FFF2-40B4-BE49-F238E27FC236}">
                    <a16:creationId xmlns:a16="http://schemas.microsoft.com/office/drawing/2014/main" id="{F29520DB-1833-43E6-9AAD-871FCAA1DBA2}"/>
                  </a:ext>
                </a:extLst>
              </p:cNvPr>
              <p:cNvSpPr txBox="1"/>
              <p:nvPr/>
            </p:nvSpPr>
            <p:spPr>
              <a:xfrm>
                <a:off x="1525970" y="3503467"/>
                <a:ext cx="1314064" cy="497628"/>
              </a:xfrm>
              <a:prstGeom prst="rect">
                <a:avLst/>
              </a:prstGeom>
              <a:noFill/>
            </p:spPr>
            <p:txBody>
              <a:bodyPr wrap="square" rtlCol="0">
                <a:spAutoFit/>
              </a:bodyPr>
              <a:lstStyle/>
              <a:p>
                <a:pPr algn="r"/>
                <a:r>
                  <a:rPr lang="pt-BR" sz="1100" dirty="0"/>
                  <a:t>Captura</a:t>
                </a:r>
              </a:p>
            </p:txBody>
          </p:sp>
          <p:sp>
            <p:nvSpPr>
              <p:cNvPr id="47" name="TextBox 46">
                <a:extLst>
                  <a:ext uri="{FF2B5EF4-FFF2-40B4-BE49-F238E27FC236}">
                    <a16:creationId xmlns:a16="http://schemas.microsoft.com/office/drawing/2014/main" id="{AF3A6390-5017-4EA5-B2AD-6C61216C595A}"/>
                  </a:ext>
                </a:extLst>
              </p:cNvPr>
              <p:cNvSpPr txBox="1"/>
              <p:nvPr/>
            </p:nvSpPr>
            <p:spPr>
              <a:xfrm>
                <a:off x="781187" y="4511869"/>
                <a:ext cx="2058845" cy="497628"/>
              </a:xfrm>
              <a:prstGeom prst="rect">
                <a:avLst/>
              </a:prstGeom>
              <a:noFill/>
            </p:spPr>
            <p:txBody>
              <a:bodyPr wrap="square" rtlCol="0">
                <a:spAutoFit/>
              </a:bodyPr>
              <a:lstStyle/>
              <a:p>
                <a:pPr algn="r"/>
                <a:r>
                  <a:rPr lang="pt-BR" sz="1100" dirty="0"/>
                  <a:t>Cancelamento</a:t>
                </a:r>
              </a:p>
            </p:txBody>
          </p:sp>
          <p:pic>
            <p:nvPicPr>
              <p:cNvPr id="48" name="Google Shape;303;p35">
                <a:extLst>
                  <a:ext uri="{FF2B5EF4-FFF2-40B4-BE49-F238E27FC236}">
                    <a16:creationId xmlns:a16="http://schemas.microsoft.com/office/drawing/2014/main" id="{8E7168A3-B249-4043-9A7F-87486E9B1D8E}"/>
                  </a:ext>
                </a:extLst>
              </p:cNvPr>
              <p:cNvPicPr preferRelativeResize="0"/>
              <p:nvPr/>
            </p:nvPicPr>
            <p:blipFill>
              <a:blip r:embed="rId6">
                <a:alphaModFix/>
              </a:blip>
              <a:stretch>
                <a:fillRect/>
              </a:stretch>
            </p:blipFill>
            <p:spPr>
              <a:xfrm>
                <a:off x="7658002" y="3523359"/>
                <a:ext cx="899985" cy="472496"/>
              </a:xfrm>
              <a:prstGeom prst="rect">
                <a:avLst/>
              </a:prstGeom>
              <a:noFill/>
              <a:ln>
                <a:noFill/>
              </a:ln>
            </p:spPr>
          </p:pic>
          <p:pic>
            <p:nvPicPr>
              <p:cNvPr id="49" name="Picture 2" descr="Image result for azure functions">
                <a:extLst>
                  <a:ext uri="{FF2B5EF4-FFF2-40B4-BE49-F238E27FC236}">
                    <a16:creationId xmlns:a16="http://schemas.microsoft.com/office/drawing/2014/main" id="{DA14EC06-0A53-44BF-81B4-646F3A4794C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88702" y="2466151"/>
                <a:ext cx="680840" cy="68084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Image result for azure functions">
                <a:extLst>
                  <a:ext uri="{FF2B5EF4-FFF2-40B4-BE49-F238E27FC236}">
                    <a16:creationId xmlns:a16="http://schemas.microsoft.com/office/drawing/2014/main" id="{0E546288-DA03-44EA-9E4C-4CC14EC3083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88702" y="3419085"/>
                <a:ext cx="680840" cy="680840"/>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Image result for azure functions">
                <a:extLst>
                  <a:ext uri="{FF2B5EF4-FFF2-40B4-BE49-F238E27FC236}">
                    <a16:creationId xmlns:a16="http://schemas.microsoft.com/office/drawing/2014/main" id="{E696FC25-E870-4BD1-A550-1D42C8D9F17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30828" y="4415416"/>
                <a:ext cx="680840" cy="680840"/>
              </a:xfrm>
              <a:prstGeom prst="rect">
                <a:avLst/>
              </a:prstGeom>
              <a:noFill/>
              <a:extLst>
                <a:ext uri="{909E8E84-426E-40DD-AFC4-6F175D3DCCD1}">
                  <a14:hiddenFill xmlns:a14="http://schemas.microsoft.com/office/drawing/2010/main">
                    <a:solidFill>
                      <a:srgbClr val="FFFFFF"/>
                    </a:solidFill>
                  </a14:hiddenFill>
                </a:ext>
              </a:extLst>
            </p:spPr>
          </p:pic>
          <p:cxnSp>
            <p:nvCxnSpPr>
              <p:cNvPr id="52" name="Straight Arrow Connector 51">
                <a:extLst>
                  <a:ext uri="{FF2B5EF4-FFF2-40B4-BE49-F238E27FC236}">
                    <a16:creationId xmlns:a16="http://schemas.microsoft.com/office/drawing/2014/main" id="{78F2ADAF-F33B-4F3F-A87A-9A289084AB5E}"/>
                  </a:ext>
                </a:extLst>
              </p:cNvPr>
              <p:cNvCxnSpPr>
                <a:cxnSpLocks/>
                <a:stCxn id="42" idx="3"/>
                <a:endCxn id="49" idx="1"/>
              </p:cNvCxnSpPr>
              <p:nvPr/>
            </p:nvCxnSpPr>
            <p:spPr>
              <a:xfrm flipV="1">
                <a:off x="3650780" y="2806571"/>
                <a:ext cx="837922" cy="125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CAB6E1AA-46C5-45C5-81BC-87D6E9E84F83}"/>
                  </a:ext>
                </a:extLst>
              </p:cNvPr>
              <p:cNvCxnSpPr>
                <a:cxnSpLocks/>
                <a:stCxn id="43" idx="3"/>
                <a:endCxn id="50" idx="1"/>
              </p:cNvCxnSpPr>
              <p:nvPr/>
            </p:nvCxnSpPr>
            <p:spPr>
              <a:xfrm flipV="1">
                <a:off x="3650780" y="3759505"/>
                <a:ext cx="837922" cy="136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9BAFE830-C616-4ECB-8495-089E80838B62}"/>
                  </a:ext>
                </a:extLst>
              </p:cNvPr>
              <p:cNvCxnSpPr>
                <a:cxnSpLocks/>
                <a:stCxn id="44" idx="3"/>
                <a:endCxn id="51" idx="1"/>
              </p:cNvCxnSpPr>
              <p:nvPr/>
            </p:nvCxnSpPr>
            <p:spPr>
              <a:xfrm>
                <a:off x="3650780" y="4748118"/>
                <a:ext cx="880048" cy="77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Connector: Elbow 54">
                <a:extLst>
                  <a:ext uri="{FF2B5EF4-FFF2-40B4-BE49-F238E27FC236}">
                    <a16:creationId xmlns:a16="http://schemas.microsoft.com/office/drawing/2014/main" id="{9A70001B-9C1E-4CFD-AB26-618DAE139E80}"/>
                  </a:ext>
                </a:extLst>
              </p:cNvPr>
              <p:cNvCxnSpPr>
                <a:stCxn id="49" idx="3"/>
                <a:endCxn id="48" idx="1"/>
              </p:cNvCxnSpPr>
              <p:nvPr/>
            </p:nvCxnSpPr>
            <p:spPr>
              <a:xfrm>
                <a:off x="5169542" y="2806571"/>
                <a:ext cx="2488460" cy="95303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Connector: Elbow 55">
                <a:extLst>
                  <a:ext uri="{FF2B5EF4-FFF2-40B4-BE49-F238E27FC236}">
                    <a16:creationId xmlns:a16="http://schemas.microsoft.com/office/drawing/2014/main" id="{500CF44A-7AD8-4352-8FFE-F96E9A8A570B}"/>
                  </a:ext>
                </a:extLst>
              </p:cNvPr>
              <p:cNvCxnSpPr>
                <a:stCxn id="50" idx="3"/>
                <a:endCxn id="48" idx="1"/>
              </p:cNvCxnSpPr>
              <p:nvPr/>
            </p:nvCxnSpPr>
            <p:spPr>
              <a:xfrm>
                <a:off x="5169542" y="3759505"/>
                <a:ext cx="2488460" cy="10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Connector: Elbow 56">
                <a:extLst>
                  <a:ext uri="{FF2B5EF4-FFF2-40B4-BE49-F238E27FC236}">
                    <a16:creationId xmlns:a16="http://schemas.microsoft.com/office/drawing/2014/main" id="{544FA017-3EA7-4835-8B78-F39738A4B317}"/>
                  </a:ext>
                </a:extLst>
              </p:cNvPr>
              <p:cNvCxnSpPr>
                <a:stCxn id="51" idx="3"/>
                <a:endCxn id="48" idx="1"/>
              </p:cNvCxnSpPr>
              <p:nvPr/>
            </p:nvCxnSpPr>
            <p:spPr>
              <a:xfrm flipV="1">
                <a:off x="5211668" y="3759607"/>
                <a:ext cx="2446334" cy="996229"/>
              </a:xfrm>
              <a:prstGeom prst="bentConnector3">
                <a:avLst>
                  <a:gd name="adj1" fmla="val 4935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3A315A3E-7456-420A-A680-DC91459C05AD}"/>
                  </a:ext>
                </a:extLst>
              </p:cNvPr>
              <p:cNvSpPr txBox="1"/>
              <p:nvPr/>
            </p:nvSpPr>
            <p:spPr>
              <a:xfrm>
                <a:off x="7085004" y="2950055"/>
                <a:ext cx="1935658" cy="497628"/>
              </a:xfrm>
              <a:prstGeom prst="rect">
                <a:avLst/>
              </a:prstGeom>
              <a:noFill/>
            </p:spPr>
            <p:txBody>
              <a:bodyPr wrap="square" rtlCol="0">
                <a:spAutoFit/>
              </a:bodyPr>
              <a:lstStyle/>
              <a:p>
                <a:pPr algn="r"/>
                <a:r>
                  <a:rPr lang="pt-BR" sz="1100" dirty="0"/>
                  <a:t>Comprovante</a:t>
                </a:r>
              </a:p>
            </p:txBody>
          </p:sp>
          <p:pic>
            <p:nvPicPr>
              <p:cNvPr id="59" name="Picture 2" descr="Image result for azure functions">
                <a:extLst>
                  <a:ext uri="{FF2B5EF4-FFF2-40B4-BE49-F238E27FC236}">
                    <a16:creationId xmlns:a16="http://schemas.microsoft.com/office/drawing/2014/main" id="{FCF2834A-BFF0-40A8-A571-F128A4626EE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071328" y="3409916"/>
                <a:ext cx="680840" cy="680840"/>
              </a:xfrm>
              <a:prstGeom prst="rect">
                <a:avLst/>
              </a:prstGeom>
              <a:noFill/>
              <a:extLst>
                <a:ext uri="{909E8E84-426E-40DD-AFC4-6F175D3DCCD1}">
                  <a14:hiddenFill xmlns:a14="http://schemas.microsoft.com/office/drawing/2010/main">
                    <a:solidFill>
                      <a:srgbClr val="FFFFFF"/>
                    </a:solidFill>
                  </a14:hiddenFill>
                </a:ext>
              </a:extLst>
            </p:spPr>
          </p:pic>
          <p:cxnSp>
            <p:nvCxnSpPr>
              <p:cNvPr id="60" name="Straight Arrow Connector 59">
                <a:extLst>
                  <a:ext uri="{FF2B5EF4-FFF2-40B4-BE49-F238E27FC236}">
                    <a16:creationId xmlns:a16="http://schemas.microsoft.com/office/drawing/2014/main" id="{DB218BC3-899C-4C54-80C4-09DA085DBD70}"/>
                  </a:ext>
                </a:extLst>
              </p:cNvPr>
              <p:cNvCxnSpPr>
                <a:stCxn id="48" idx="3"/>
                <a:endCxn id="59" idx="1"/>
              </p:cNvCxnSpPr>
              <p:nvPr/>
            </p:nvCxnSpPr>
            <p:spPr>
              <a:xfrm flipV="1">
                <a:off x="8557987" y="3750336"/>
                <a:ext cx="1513341" cy="92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61" name="Rectangle 60">
              <a:extLst>
                <a:ext uri="{FF2B5EF4-FFF2-40B4-BE49-F238E27FC236}">
                  <a16:creationId xmlns:a16="http://schemas.microsoft.com/office/drawing/2014/main" id="{BDC5C389-39EC-42F8-A215-2A504FC03AF2}"/>
                </a:ext>
              </a:extLst>
            </p:cNvPr>
            <p:cNvSpPr/>
            <p:nvPr/>
          </p:nvSpPr>
          <p:spPr>
            <a:xfrm>
              <a:off x="415600" y="2191658"/>
              <a:ext cx="11239371" cy="3744685"/>
            </a:xfrm>
            <a:prstGeom prst="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sz="1050"/>
            </a:p>
          </p:txBody>
        </p:sp>
        <p:sp>
          <p:nvSpPr>
            <p:cNvPr id="62" name="TextBox 61">
              <a:extLst>
                <a:ext uri="{FF2B5EF4-FFF2-40B4-BE49-F238E27FC236}">
                  <a16:creationId xmlns:a16="http://schemas.microsoft.com/office/drawing/2014/main" id="{C5154A4B-152C-4F56-88B1-22805B5E6CCD}"/>
                </a:ext>
              </a:extLst>
            </p:cNvPr>
            <p:cNvSpPr txBox="1"/>
            <p:nvPr/>
          </p:nvSpPr>
          <p:spPr>
            <a:xfrm>
              <a:off x="10706256" y="1758966"/>
              <a:ext cx="1183696" cy="497628"/>
            </a:xfrm>
            <a:prstGeom prst="rect">
              <a:avLst/>
            </a:prstGeom>
            <a:noFill/>
          </p:spPr>
          <p:txBody>
            <a:bodyPr wrap="none" rtlCol="0">
              <a:spAutoFit/>
            </a:bodyPr>
            <a:lstStyle/>
            <a:p>
              <a:pPr algn="r"/>
              <a:r>
                <a:rPr lang="pt-BR" sz="1050" dirty="0"/>
                <a:t>Cartões</a:t>
              </a:r>
            </a:p>
          </p:txBody>
        </p:sp>
      </p:grpSp>
      <p:grpSp>
        <p:nvGrpSpPr>
          <p:cNvPr id="87" name="Group 86">
            <a:extLst>
              <a:ext uri="{FF2B5EF4-FFF2-40B4-BE49-F238E27FC236}">
                <a16:creationId xmlns:a16="http://schemas.microsoft.com/office/drawing/2014/main" id="{969D2BCA-0D37-44FF-BF74-E9D7866F0E6C}"/>
              </a:ext>
            </a:extLst>
          </p:cNvPr>
          <p:cNvGrpSpPr/>
          <p:nvPr/>
        </p:nvGrpSpPr>
        <p:grpSpPr>
          <a:xfrm>
            <a:off x="5703370" y="2744963"/>
            <a:ext cx="6032230" cy="2196104"/>
            <a:chOff x="415600" y="1758966"/>
            <a:chExt cx="11474352" cy="4177377"/>
          </a:xfrm>
          <a:solidFill>
            <a:schemeClr val="bg1"/>
          </a:solidFill>
        </p:grpSpPr>
        <p:sp>
          <p:nvSpPr>
            <p:cNvPr id="89" name="Rectangle 88">
              <a:extLst>
                <a:ext uri="{FF2B5EF4-FFF2-40B4-BE49-F238E27FC236}">
                  <a16:creationId xmlns:a16="http://schemas.microsoft.com/office/drawing/2014/main" id="{A013BBAE-7ABB-492B-939B-29DC7B5288BE}"/>
                </a:ext>
              </a:extLst>
            </p:cNvPr>
            <p:cNvSpPr/>
            <p:nvPr/>
          </p:nvSpPr>
          <p:spPr>
            <a:xfrm>
              <a:off x="415600" y="2191658"/>
              <a:ext cx="11239371" cy="3744685"/>
            </a:xfrm>
            <a:prstGeom prst="rect">
              <a:avLst/>
            </a:prstGeom>
            <a:grp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sz="1050"/>
            </a:p>
          </p:txBody>
        </p:sp>
        <p:grpSp>
          <p:nvGrpSpPr>
            <p:cNvPr id="88" name="Group 87">
              <a:extLst>
                <a:ext uri="{FF2B5EF4-FFF2-40B4-BE49-F238E27FC236}">
                  <a16:creationId xmlns:a16="http://schemas.microsoft.com/office/drawing/2014/main" id="{2F866F0E-3CA0-4D9D-8F1B-4DA2E3BF8F2D}"/>
                </a:ext>
              </a:extLst>
            </p:cNvPr>
            <p:cNvGrpSpPr/>
            <p:nvPr/>
          </p:nvGrpSpPr>
          <p:grpSpPr>
            <a:xfrm>
              <a:off x="844439" y="2698380"/>
              <a:ext cx="10212525" cy="2630105"/>
              <a:chOff x="539643" y="2466151"/>
              <a:chExt cx="10212525" cy="2630105"/>
            </a:xfrm>
            <a:grpFill/>
          </p:grpSpPr>
          <p:pic>
            <p:nvPicPr>
              <p:cNvPr id="91" name="Google Shape;303;p35">
                <a:extLst>
                  <a:ext uri="{FF2B5EF4-FFF2-40B4-BE49-F238E27FC236}">
                    <a16:creationId xmlns:a16="http://schemas.microsoft.com/office/drawing/2014/main" id="{F9B7717D-FAC2-4758-951E-9D05AE932D43}"/>
                  </a:ext>
                </a:extLst>
              </p:cNvPr>
              <p:cNvPicPr preferRelativeResize="0"/>
              <p:nvPr/>
            </p:nvPicPr>
            <p:blipFill>
              <a:blip r:embed="rId6">
                <a:alphaModFix/>
              </a:blip>
              <a:stretch>
                <a:fillRect/>
              </a:stretch>
            </p:blipFill>
            <p:spPr>
              <a:xfrm>
                <a:off x="2561798" y="2582856"/>
                <a:ext cx="1088982" cy="472496"/>
              </a:xfrm>
              <a:prstGeom prst="rect">
                <a:avLst/>
              </a:prstGeom>
              <a:grpFill/>
              <a:ln>
                <a:noFill/>
              </a:ln>
            </p:spPr>
          </p:pic>
          <p:pic>
            <p:nvPicPr>
              <p:cNvPr id="92" name="Google Shape;303;p35">
                <a:extLst>
                  <a:ext uri="{FF2B5EF4-FFF2-40B4-BE49-F238E27FC236}">
                    <a16:creationId xmlns:a16="http://schemas.microsoft.com/office/drawing/2014/main" id="{E98EC41F-85A5-4D62-812D-DBCF4D448C4A}"/>
                  </a:ext>
                </a:extLst>
              </p:cNvPr>
              <p:cNvPicPr preferRelativeResize="0"/>
              <p:nvPr/>
            </p:nvPicPr>
            <p:blipFill>
              <a:blip r:embed="rId6">
                <a:alphaModFix/>
              </a:blip>
              <a:stretch>
                <a:fillRect/>
              </a:stretch>
            </p:blipFill>
            <p:spPr>
              <a:xfrm>
                <a:off x="2561798" y="3536942"/>
                <a:ext cx="1088982" cy="472496"/>
              </a:xfrm>
              <a:prstGeom prst="rect">
                <a:avLst/>
              </a:prstGeom>
              <a:grpFill/>
              <a:ln>
                <a:noFill/>
              </a:ln>
            </p:spPr>
          </p:pic>
          <p:pic>
            <p:nvPicPr>
              <p:cNvPr id="93" name="Google Shape;303;p35">
                <a:extLst>
                  <a:ext uri="{FF2B5EF4-FFF2-40B4-BE49-F238E27FC236}">
                    <a16:creationId xmlns:a16="http://schemas.microsoft.com/office/drawing/2014/main" id="{8E5758B7-F566-4AC4-8B93-54E290EEF084}"/>
                  </a:ext>
                </a:extLst>
              </p:cNvPr>
              <p:cNvPicPr preferRelativeResize="0"/>
              <p:nvPr/>
            </p:nvPicPr>
            <p:blipFill>
              <a:blip r:embed="rId6">
                <a:alphaModFix/>
              </a:blip>
              <a:stretch>
                <a:fillRect/>
              </a:stretch>
            </p:blipFill>
            <p:spPr>
              <a:xfrm>
                <a:off x="2561798" y="4511870"/>
                <a:ext cx="1088982" cy="472496"/>
              </a:xfrm>
              <a:prstGeom prst="rect">
                <a:avLst/>
              </a:prstGeom>
              <a:grpFill/>
              <a:ln>
                <a:noFill/>
              </a:ln>
            </p:spPr>
          </p:pic>
          <p:sp>
            <p:nvSpPr>
              <p:cNvPr id="94" name="TextBox 93">
                <a:extLst>
                  <a:ext uri="{FF2B5EF4-FFF2-40B4-BE49-F238E27FC236}">
                    <a16:creationId xmlns:a16="http://schemas.microsoft.com/office/drawing/2014/main" id="{E47045A8-7D83-4D34-8204-F37E928029A9}"/>
                  </a:ext>
                </a:extLst>
              </p:cNvPr>
              <p:cNvSpPr txBox="1"/>
              <p:nvPr/>
            </p:nvSpPr>
            <p:spPr>
              <a:xfrm>
                <a:off x="539643" y="2582855"/>
                <a:ext cx="2300391" cy="497628"/>
              </a:xfrm>
              <a:prstGeom prst="rect">
                <a:avLst/>
              </a:prstGeom>
              <a:grpFill/>
            </p:spPr>
            <p:txBody>
              <a:bodyPr wrap="square" rtlCol="0">
                <a:spAutoFit/>
              </a:bodyPr>
              <a:lstStyle/>
              <a:p>
                <a:pPr algn="r"/>
                <a:r>
                  <a:rPr lang="pt-BR" sz="1100" dirty="0" err="1"/>
                  <a:t>Pre</a:t>
                </a:r>
                <a:r>
                  <a:rPr lang="pt-BR" sz="1100" dirty="0"/>
                  <a:t>-Autorização</a:t>
                </a:r>
              </a:p>
            </p:txBody>
          </p:sp>
          <p:sp>
            <p:nvSpPr>
              <p:cNvPr id="95" name="TextBox 94">
                <a:extLst>
                  <a:ext uri="{FF2B5EF4-FFF2-40B4-BE49-F238E27FC236}">
                    <a16:creationId xmlns:a16="http://schemas.microsoft.com/office/drawing/2014/main" id="{601CCAFC-61CE-4052-BD15-56DDA2532419}"/>
                  </a:ext>
                </a:extLst>
              </p:cNvPr>
              <p:cNvSpPr txBox="1"/>
              <p:nvPr/>
            </p:nvSpPr>
            <p:spPr>
              <a:xfrm>
                <a:off x="1525970" y="3503467"/>
                <a:ext cx="1314064" cy="497628"/>
              </a:xfrm>
              <a:prstGeom prst="rect">
                <a:avLst/>
              </a:prstGeom>
              <a:grpFill/>
            </p:spPr>
            <p:txBody>
              <a:bodyPr wrap="square" rtlCol="0">
                <a:spAutoFit/>
              </a:bodyPr>
              <a:lstStyle/>
              <a:p>
                <a:pPr algn="r"/>
                <a:r>
                  <a:rPr lang="pt-BR" sz="1100" dirty="0"/>
                  <a:t>Captura</a:t>
                </a:r>
              </a:p>
            </p:txBody>
          </p:sp>
          <p:sp>
            <p:nvSpPr>
              <p:cNvPr id="96" name="TextBox 95">
                <a:extLst>
                  <a:ext uri="{FF2B5EF4-FFF2-40B4-BE49-F238E27FC236}">
                    <a16:creationId xmlns:a16="http://schemas.microsoft.com/office/drawing/2014/main" id="{16047189-85C6-4A30-ACD1-08D77B57FD54}"/>
                  </a:ext>
                </a:extLst>
              </p:cNvPr>
              <p:cNvSpPr txBox="1"/>
              <p:nvPr/>
            </p:nvSpPr>
            <p:spPr>
              <a:xfrm>
                <a:off x="781187" y="4511869"/>
                <a:ext cx="2058845" cy="497628"/>
              </a:xfrm>
              <a:prstGeom prst="rect">
                <a:avLst/>
              </a:prstGeom>
              <a:grpFill/>
            </p:spPr>
            <p:txBody>
              <a:bodyPr wrap="square" rtlCol="0">
                <a:spAutoFit/>
              </a:bodyPr>
              <a:lstStyle/>
              <a:p>
                <a:pPr algn="r"/>
                <a:r>
                  <a:rPr lang="pt-BR" sz="1100" dirty="0"/>
                  <a:t>Cancelamento</a:t>
                </a:r>
              </a:p>
            </p:txBody>
          </p:sp>
          <p:pic>
            <p:nvPicPr>
              <p:cNvPr id="97" name="Google Shape;303;p35">
                <a:extLst>
                  <a:ext uri="{FF2B5EF4-FFF2-40B4-BE49-F238E27FC236}">
                    <a16:creationId xmlns:a16="http://schemas.microsoft.com/office/drawing/2014/main" id="{F2AAEBB0-FC16-4CDB-A8C3-580C0D79C5A5}"/>
                  </a:ext>
                </a:extLst>
              </p:cNvPr>
              <p:cNvPicPr preferRelativeResize="0"/>
              <p:nvPr/>
            </p:nvPicPr>
            <p:blipFill>
              <a:blip r:embed="rId6">
                <a:alphaModFix/>
              </a:blip>
              <a:stretch>
                <a:fillRect/>
              </a:stretch>
            </p:blipFill>
            <p:spPr>
              <a:xfrm>
                <a:off x="7658002" y="3523359"/>
                <a:ext cx="899985" cy="472496"/>
              </a:xfrm>
              <a:prstGeom prst="rect">
                <a:avLst/>
              </a:prstGeom>
              <a:grpFill/>
              <a:ln>
                <a:noFill/>
              </a:ln>
            </p:spPr>
          </p:pic>
          <p:pic>
            <p:nvPicPr>
              <p:cNvPr id="98" name="Picture 2" descr="Image result for azure functions">
                <a:extLst>
                  <a:ext uri="{FF2B5EF4-FFF2-40B4-BE49-F238E27FC236}">
                    <a16:creationId xmlns:a16="http://schemas.microsoft.com/office/drawing/2014/main" id="{76FFC252-282D-4750-9AC5-EB0A4139549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88702" y="2466151"/>
                <a:ext cx="680840" cy="680840"/>
              </a:xfrm>
              <a:prstGeom prst="rect">
                <a:avLst/>
              </a:prstGeom>
              <a:grpFill/>
            </p:spPr>
          </p:pic>
          <p:pic>
            <p:nvPicPr>
              <p:cNvPr id="99" name="Picture 2" descr="Image result for azure functions">
                <a:extLst>
                  <a:ext uri="{FF2B5EF4-FFF2-40B4-BE49-F238E27FC236}">
                    <a16:creationId xmlns:a16="http://schemas.microsoft.com/office/drawing/2014/main" id="{AFC1F99F-E9EE-426C-85ED-4959C2672D2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88702" y="3419085"/>
                <a:ext cx="680840" cy="680840"/>
              </a:xfrm>
              <a:prstGeom prst="rect">
                <a:avLst/>
              </a:prstGeom>
              <a:grpFill/>
            </p:spPr>
          </p:pic>
          <p:pic>
            <p:nvPicPr>
              <p:cNvPr id="100" name="Picture 2" descr="Image result for azure functions">
                <a:extLst>
                  <a:ext uri="{FF2B5EF4-FFF2-40B4-BE49-F238E27FC236}">
                    <a16:creationId xmlns:a16="http://schemas.microsoft.com/office/drawing/2014/main" id="{7A940F56-A2EB-4A10-8040-EC6ED1558F8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30828" y="4415416"/>
                <a:ext cx="680840" cy="680840"/>
              </a:xfrm>
              <a:prstGeom prst="rect">
                <a:avLst/>
              </a:prstGeom>
              <a:grpFill/>
            </p:spPr>
          </p:pic>
          <p:cxnSp>
            <p:nvCxnSpPr>
              <p:cNvPr id="101" name="Straight Arrow Connector 100">
                <a:extLst>
                  <a:ext uri="{FF2B5EF4-FFF2-40B4-BE49-F238E27FC236}">
                    <a16:creationId xmlns:a16="http://schemas.microsoft.com/office/drawing/2014/main" id="{37E5421E-8F4B-4038-B5FB-D4E64887A83A}"/>
                  </a:ext>
                </a:extLst>
              </p:cNvPr>
              <p:cNvCxnSpPr>
                <a:cxnSpLocks/>
                <a:stCxn id="91" idx="3"/>
                <a:endCxn id="98" idx="1"/>
              </p:cNvCxnSpPr>
              <p:nvPr/>
            </p:nvCxnSpPr>
            <p:spPr>
              <a:xfrm flipV="1">
                <a:off x="3650780" y="2806571"/>
                <a:ext cx="837922" cy="12533"/>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6A68C492-5F84-4251-86E9-37C17D0BACE7}"/>
                  </a:ext>
                </a:extLst>
              </p:cNvPr>
              <p:cNvCxnSpPr>
                <a:cxnSpLocks/>
                <a:stCxn id="92" idx="3"/>
                <a:endCxn id="99" idx="1"/>
              </p:cNvCxnSpPr>
              <p:nvPr/>
            </p:nvCxnSpPr>
            <p:spPr>
              <a:xfrm flipV="1">
                <a:off x="3650780" y="3759505"/>
                <a:ext cx="837922" cy="13685"/>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771F0436-1CDA-457E-B8CC-8A944550BB27}"/>
                  </a:ext>
                </a:extLst>
              </p:cNvPr>
              <p:cNvCxnSpPr>
                <a:cxnSpLocks/>
                <a:stCxn id="93" idx="3"/>
                <a:endCxn id="100" idx="1"/>
              </p:cNvCxnSpPr>
              <p:nvPr/>
            </p:nvCxnSpPr>
            <p:spPr>
              <a:xfrm>
                <a:off x="3650780" y="4748118"/>
                <a:ext cx="880048" cy="7718"/>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cxnSp>
            <p:nvCxnSpPr>
              <p:cNvPr id="104" name="Connector: Elbow 103">
                <a:extLst>
                  <a:ext uri="{FF2B5EF4-FFF2-40B4-BE49-F238E27FC236}">
                    <a16:creationId xmlns:a16="http://schemas.microsoft.com/office/drawing/2014/main" id="{D849218F-88B6-42C1-B03E-E189C771F1F9}"/>
                  </a:ext>
                </a:extLst>
              </p:cNvPr>
              <p:cNvCxnSpPr>
                <a:stCxn id="98" idx="3"/>
                <a:endCxn id="97" idx="1"/>
              </p:cNvCxnSpPr>
              <p:nvPr/>
            </p:nvCxnSpPr>
            <p:spPr>
              <a:xfrm>
                <a:off x="5169542" y="2806571"/>
                <a:ext cx="2488460" cy="953036"/>
              </a:xfrm>
              <a:prstGeom prst="bentConnector3">
                <a:avLst/>
              </a:prstGeom>
              <a:grpFill/>
              <a:ln>
                <a:tailEnd type="triangle"/>
              </a:ln>
            </p:spPr>
            <p:style>
              <a:lnRef idx="1">
                <a:schemeClr val="accent1"/>
              </a:lnRef>
              <a:fillRef idx="0">
                <a:schemeClr val="accent1"/>
              </a:fillRef>
              <a:effectRef idx="0">
                <a:schemeClr val="accent1"/>
              </a:effectRef>
              <a:fontRef idx="minor">
                <a:schemeClr val="tx1"/>
              </a:fontRef>
            </p:style>
          </p:cxnSp>
          <p:cxnSp>
            <p:nvCxnSpPr>
              <p:cNvPr id="105" name="Connector: Elbow 104">
                <a:extLst>
                  <a:ext uri="{FF2B5EF4-FFF2-40B4-BE49-F238E27FC236}">
                    <a16:creationId xmlns:a16="http://schemas.microsoft.com/office/drawing/2014/main" id="{853D90AB-0DD3-479F-92C0-B5772E386A5E}"/>
                  </a:ext>
                </a:extLst>
              </p:cNvPr>
              <p:cNvCxnSpPr>
                <a:stCxn id="99" idx="3"/>
                <a:endCxn id="97" idx="1"/>
              </p:cNvCxnSpPr>
              <p:nvPr/>
            </p:nvCxnSpPr>
            <p:spPr>
              <a:xfrm>
                <a:off x="5169542" y="3759505"/>
                <a:ext cx="2488460" cy="102"/>
              </a:xfrm>
              <a:prstGeom prst="bentConnector3">
                <a:avLst/>
              </a:prstGeom>
              <a:grpFill/>
              <a:ln>
                <a:tailEnd type="triangle"/>
              </a:ln>
            </p:spPr>
            <p:style>
              <a:lnRef idx="1">
                <a:schemeClr val="accent1"/>
              </a:lnRef>
              <a:fillRef idx="0">
                <a:schemeClr val="accent1"/>
              </a:fillRef>
              <a:effectRef idx="0">
                <a:schemeClr val="accent1"/>
              </a:effectRef>
              <a:fontRef idx="minor">
                <a:schemeClr val="tx1"/>
              </a:fontRef>
            </p:style>
          </p:cxnSp>
          <p:cxnSp>
            <p:nvCxnSpPr>
              <p:cNvPr id="106" name="Connector: Elbow 105">
                <a:extLst>
                  <a:ext uri="{FF2B5EF4-FFF2-40B4-BE49-F238E27FC236}">
                    <a16:creationId xmlns:a16="http://schemas.microsoft.com/office/drawing/2014/main" id="{439EC11A-9FFF-4B36-ABCA-4E47D5487637}"/>
                  </a:ext>
                </a:extLst>
              </p:cNvPr>
              <p:cNvCxnSpPr>
                <a:stCxn id="100" idx="3"/>
                <a:endCxn id="97" idx="1"/>
              </p:cNvCxnSpPr>
              <p:nvPr/>
            </p:nvCxnSpPr>
            <p:spPr>
              <a:xfrm flipV="1">
                <a:off x="5211668" y="3759607"/>
                <a:ext cx="2446334" cy="996229"/>
              </a:xfrm>
              <a:prstGeom prst="bentConnector3">
                <a:avLst>
                  <a:gd name="adj1" fmla="val 49351"/>
                </a:avLst>
              </a:prstGeom>
              <a:grpFill/>
              <a:ln>
                <a:tailEnd type="triangle"/>
              </a:ln>
            </p:spPr>
            <p:style>
              <a:lnRef idx="1">
                <a:schemeClr val="accent1"/>
              </a:lnRef>
              <a:fillRef idx="0">
                <a:schemeClr val="accent1"/>
              </a:fillRef>
              <a:effectRef idx="0">
                <a:schemeClr val="accent1"/>
              </a:effectRef>
              <a:fontRef idx="minor">
                <a:schemeClr val="tx1"/>
              </a:fontRef>
            </p:style>
          </p:cxnSp>
          <p:sp>
            <p:nvSpPr>
              <p:cNvPr id="107" name="TextBox 106">
                <a:extLst>
                  <a:ext uri="{FF2B5EF4-FFF2-40B4-BE49-F238E27FC236}">
                    <a16:creationId xmlns:a16="http://schemas.microsoft.com/office/drawing/2014/main" id="{1CC057BB-C663-4D1B-B252-4D61F9A1D203}"/>
                  </a:ext>
                </a:extLst>
              </p:cNvPr>
              <p:cNvSpPr txBox="1"/>
              <p:nvPr/>
            </p:nvSpPr>
            <p:spPr>
              <a:xfrm>
                <a:off x="7085004" y="2950055"/>
                <a:ext cx="1935658" cy="497628"/>
              </a:xfrm>
              <a:prstGeom prst="rect">
                <a:avLst/>
              </a:prstGeom>
              <a:grpFill/>
            </p:spPr>
            <p:txBody>
              <a:bodyPr wrap="square" rtlCol="0">
                <a:spAutoFit/>
              </a:bodyPr>
              <a:lstStyle/>
              <a:p>
                <a:pPr algn="r"/>
                <a:r>
                  <a:rPr lang="pt-BR" sz="1100" dirty="0"/>
                  <a:t>Comprovante</a:t>
                </a:r>
              </a:p>
            </p:txBody>
          </p:sp>
          <p:pic>
            <p:nvPicPr>
              <p:cNvPr id="108" name="Picture 2" descr="Image result for azure functions">
                <a:extLst>
                  <a:ext uri="{FF2B5EF4-FFF2-40B4-BE49-F238E27FC236}">
                    <a16:creationId xmlns:a16="http://schemas.microsoft.com/office/drawing/2014/main" id="{9DAF2F5C-C69F-40A2-8247-721EB6A548E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071328" y="3409916"/>
                <a:ext cx="680840" cy="680840"/>
              </a:xfrm>
              <a:prstGeom prst="rect">
                <a:avLst/>
              </a:prstGeom>
              <a:grpFill/>
            </p:spPr>
          </p:pic>
          <p:cxnSp>
            <p:nvCxnSpPr>
              <p:cNvPr id="109" name="Straight Arrow Connector 108">
                <a:extLst>
                  <a:ext uri="{FF2B5EF4-FFF2-40B4-BE49-F238E27FC236}">
                    <a16:creationId xmlns:a16="http://schemas.microsoft.com/office/drawing/2014/main" id="{56A547B2-1FA9-41F6-81FE-86970B024946}"/>
                  </a:ext>
                </a:extLst>
              </p:cNvPr>
              <p:cNvCxnSpPr>
                <a:stCxn id="97" idx="3"/>
                <a:endCxn id="108" idx="1"/>
              </p:cNvCxnSpPr>
              <p:nvPr/>
            </p:nvCxnSpPr>
            <p:spPr>
              <a:xfrm flipV="1">
                <a:off x="8557987" y="3750336"/>
                <a:ext cx="1513341" cy="9271"/>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grpSp>
        <p:sp>
          <p:nvSpPr>
            <p:cNvPr id="90" name="TextBox 89">
              <a:extLst>
                <a:ext uri="{FF2B5EF4-FFF2-40B4-BE49-F238E27FC236}">
                  <a16:creationId xmlns:a16="http://schemas.microsoft.com/office/drawing/2014/main" id="{65AAB7BB-A063-4319-896B-EBC0B215F605}"/>
                </a:ext>
              </a:extLst>
            </p:cNvPr>
            <p:cNvSpPr txBox="1"/>
            <p:nvPr/>
          </p:nvSpPr>
          <p:spPr>
            <a:xfrm>
              <a:off x="10706256" y="1758966"/>
              <a:ext cx="1183696" cy="497628"/>
            </a:xfrm>
            <a:prstGeom prst="rect">
              <a:avLst/>
            </a:prstGeom>
            <a:grpFill/>
          </p:spPr>
          <p:txBody>
            <a:bodyPr wrap="none" rtlCol="0">
              <a:spAutoFit/>
            </a:bodyPr>
            <a:lstStyle/>
            <a:p>
              <a:pPr algn="r"/>
              <a:r>
                <a:rPr lang="pt-BR" sz="1050" dirty="0"/>
                <a:t>Cartões</a:t>
              </a:r>
            </a:p>
          </p:txBody>
        </p:sp>
      </p:grpSp>
      <p:cxnSp>
        <p:nvCxnSpPr>
          <p:cNvPr id="8" name="Connector: Elbow 7">
            <a:extLst>
              <a:ext uri="{FF2B5EF4-FFF2-40B4-BE49-F238E27FC236}">
                <a16:creationId xmlns:a16="http://schemas.microsoft.com/office/drawing/2014/main" id="{8824ECDC-FCA1-4E5F-86DD-BBB7B47740F5}"/>
              </a:ext>
            </a:extLst>
          </p:cNvPr>
          <p:cNvCxnSpPr>
            <a:stCxn id="309" idx="3"/>
            <a:endCxn id="89" idx="0"/>
          </p:cNvCxnSpPr>
          <p:nvPr/>
        </p:nvCxnSpPr>
        <p:spPr>
          <a:xfrm>
            <a:off x="5169516" y="1991463"/>
            <a:ext cx="3488203" cy="980972"/>
          </a:xfrm>
          <a:prstGeom prst="bentConnector2">
            <a:avLst/>
          </a:prstGeom>
          <a:ln w="190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482" name="Picture 10" descr="Image result for mundipagg">
            <a:extLst>
              <a:ext uri="{FF2B5EF4-FFF2-40B4-BE49-F238E27FC236}">
                <a16:creationId xmlns:a16="http://schemas.microsoft.com/office/drawing/2014/main" id="{8C20D45E-ABD3-4308-BC07-E3395895947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734616" y="5232335"/>
            <a:ext cx="1877451" cy="1877451"/>
          </a:xfrm>
          <a:prstGeom prst="rect">
            <a:avLst/>
          </a:prstGeom>
          <a:noFill/>
          <a:extLst>
            <a:ext uri="{909E8E84-426E-40DD-AFC4-6F175D3DCCD1}">
              <a14:hiddenFill xmlns:a14="http://schemas.microsoft.com/office/drawing/2010/main">
                <a:solidFill>
                  <a:srgbClr val="FFFFFF"/>
                </a:solidFill>
              </a14:hiddenFill>
            </a:ext>
          </a:extLst>
        </p:spPr>
      </p:pic>
      <p:pic>
        <p:nvPicPr>
          <p:cNvPr id="483" name="Picture 12" descr="Image result for braspag">
            <a:extLst>
              <a:ext uri="{FF2B5EF4-FFF2-40B4-BE49-F238E27FC236}">
                <a16:creationId xmlns:a16="http://schemas.microsoft.com/office/drawing/2014/main" id="{65EB61CD-8C36-466B-9C1A-CC92011B6B9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900303" y="5703608"/>
            <a:ext cx="971892" cy="747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5790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8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8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40"/>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r>
              <a:rPr lang="en" sz="4000" dirty="0"/>
              <a:t>Fazendo uma transação de pagamento com cartão</a:t>
            </a:r>
            <a:endParaRPr sz="4000" dirty="0"/>
          </a:p>
        </p:txBody>
      </p:sp>
      <p:sp>
        <p:nvSpPr>
          <p:cNvPr id="370" name="Google Shape;370;p40"/>
          <p:cNvSpPr/>
          <p:nvPr/>
        </p:nvSpPr>
        <p:spPr>
          <a:xfrm>
            <a:off x="2799517" y="1950933"/>
            <a:ext cx="2112000" cy="1515600"/>
          </a:xfrm>
          <a:prstGeom prst="roundRect">
            <a:avLst>
              <a:gd name="adj" fmla="val 16667"/>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2400"/>
              <a:t>Nucleo de Pagamento</a:t>
            </a:r>
            <a:endParaRPr sz="2400"/>
          </a:p>
        </p:txBody>
      </p:sp>
      <p:sp>
        <p:nvSpPr>
          <p:cNvPr id="371" name="Google Shape;371;p40"/>
          <p:cNvSpPr/>
          <p:nvPr/>
        </p:nvSpPr>
        <p:spPr>
          <a:xfrm>
            <a:off x="6910451" y="3538600"/>
            <a:ext cx="2207200" cy="1445600"/>
          </a:xfrm>
          <a:prstGeom prst="roundRect">
            <a:avLst>
              <a:gd name="adj" fmla="val 16667"/>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2400"/>
              <a:t>Gateway Pagamento</a:t>
            </a:r>
            <a:endParaRPr sz="2400"/>
          </a:p>
        </p:txBody>
      </p:sp>
      <p:sp>
        <p:nvSpPr>
          <p:cNvPr id="372" name="Google Shape;372;p40"/>
          <p:cNvSpPr/>
          <p:nvPr/>
        </p:nvSpPr>
        <p:spPr>
          <a:xfrm>
            <a:off x="2751917" y="4984200"/>
            <a:ext cx="2207200" cy="1515600"/>
          </a:xfrm>
          <a:prstGeom prst="roundRect">
            <a:avLst>
              <a:gd name="adj" fmla="val 16667"/>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2400"/>
              <a:t>Núcleo de  Cartão</a:t>
            </a:r>
            <a:endParaRPr sz="2400"/>
          </a:p>
        </p:txBody>
      </p:sp>
      <p:pic>
        <p:nvPicPr>
          <p:cNvPr id="373" name="Google Shape;373;p40"/>
          <p:cNvPicPr preferRelativeResize="0"/>
          <p:nvPr/>
        </p:nvPicPr>
        <p:blipFill>
          <a:blip r:embed="rId3">
            <a:alphaModFix/>
          </a:blip>
          <a:stretch>
            <a:fillRect/>
          </a:stretch>
        </p:blipFill>
        <p:spPr>
          <a:xfrm>
            <a:off x="636885" y="2228801"/>
            <a:ext cx="959033" cy="959033"/>
          </a:xfrm>
          <a:prstGeom prst="rect">
            <a:avLst/>
          </a:prstGeom>
          <a:noFill/>
          <a:ln>
            <a:noFill/>
          </a:ln>
        </p:spPr>
      </p:pic>
      <p:cxnSp>
        <p:nvCxnSpPr>
          <p:cNvPr id="374" name="Google Shape;374;p40"/>
          <p:cNvCxnSpPr>
            <a:stCxn id="373" idx="3"/>
            <a:endCxn id="370" idx="1"/>
          </p:cNvCxnSpPr>
          <p:nvPr/>
        </p:nvCxnSpPr>
        <p:spPr>
          <a:xfrm>
            <a:off x="1595917" y="2708317"/>
            <a:ext cx="1203600" cy="800"/>
          </a:xfrm>
          <a:prstGeom prst="bentConnector3">
            <a:avLst>
              <a:gd name="adj1" fmla="val 50000"/>
            </a:avLst>
          </a:prstGeom>
          <a:noFill/>
          <a:ln w="9525" cap="flat" cmpd="sng">
            <a:solidFill>
              <a:schemeClr val="dk2"/>
            </a:solidFill>
            <a:prstDash val="solid"/>
            <a:round/>
            <a:headEnd type="none" w="med" len="med"/>
            <a:tailEnd type="triangle" w="med" len="med"/>
          </a:ln>
        </p:spPr>
      </p:cxnSp>
      <p:grpSp>
        <p:nvGrpSpPr>
          <p:cNvPr id="375" name="Google Shape;375;p40"/>
          <p:cNvGrpSpPr/>
          <p:nvPr/>
        </p:nvGrpSpPr>
        <p:grpSpPr>
          <a:xfrm>
            <a:off x="3855518" y="1950934"/>
            <a:ext cx="4158517" cy="1587767"/>
            <a:chOff x="2891638" y="1463200"/>
            <a:chExt cx="3118888" cy="1190825"/>
          </a:xfrm>
        </p:grpSpPr>
        <p:grpSp>
          <p:nvGrpSpPr>
            <p:cNvPr id="376" name="Google Shape;376;p40"/>
            <p:cNvGrpSpPr/>
            <p:nvPr/>
          </p:nvGrpSpPr>
          <p:grpSpPr>
            <a:xfrm>
              <a:off x="2891638" y="1463200"/>
              <a:ext cx="2427988" cy="686225"/>
              <a:chOff x="2891638" y="1463200"/>
              <a:chExt cx="2427988" cy="686225"/>
            </a:xfrm>
          </p:grpSpPr>
          <p:sp>
            <p:nvSpPr>
              <p:cNvPr id="377" name="Google Shape;377;p40"/>
              <p:cNvSpPr/>
              <p:nvPr/>
            </p:nvSpPr>
            <p:spPr>
              <a:xfrm>
                <a:off x="5083225" y="1913025"/>
                <a:ext cx="236400" cy="236400"/>
              </a:xfrm>
              <a:prstGeom prst="ellipse">
                <a:avLst/>
              </a:prstGeom>
              <a:solidFill>
                <a:srgbClr val="93C47D"/>
              </a:solidFill>
              <a:ln>
                <a:noFill/>
              </a:ln>
            </p:spPr>
            <p:txBody>
              <a:bodyPr spcFirstLastPara="1" wrap="square" lIns="0" tIns="0" rIns="0" bIns="0" anchor="ctr" anchorCtr="0">
                <a:noAutofit/>
              </a:bodyPr>
              <a:lstStyle/>
              <a:p>
                <a:endParaRPr sz="933" dirty="0"/>
              </a:p>
            </p:txBody>
          </p:sp>
          <p:cxnSp>
            <p:nvCxnSpPr>
              <p:cNvPr id="378" name="Google Shape;378;p40"/>
              <p:cNvCxnSpPr>
                <a:stCxn id="370" idx="0"/>
                <a:endCxn id="377" idx="2"/>
              </p:cNvCxnSpPr>
              <p:nvPr/>
            </p:nvCxnSpPr>
            <p:spPr>
              <a:xfrm rot="-5400000" flipH="1">
                <a:off x="3703438" y="651400"/>
                <a:ext cx="567900" cy="2191500"/>
              </a:xfrm>
              <a:prstGeom prst="curvedConnector4">
                <a:avLst>
                  <a:gd name="adj1" fmla="val -41931"/>
                  <a:gd name="adj2" fmla="val 68072"/>
                </a:avLst>
              </a:prstGeom>
              <a:noFill/>
              <a:ln w="9525" cap="flat" cmpd="sng">
                <a:solidFill>
                  <a:schemeClr val="dk2"/>
                </a:solidFill>
                <a:prstDash val="solid"/>
                <a:round/>
                <a:headEnd type="none" w="med" len="med"/>
                <a:tailEnd type="triangle" w="med" len="med"/>
              </a:ln>
            </p:spPr>
          </p:cxnSp>
        </p:grpSp>
        <p:cxnSp>
          <p:nvCxnSpPr>
            <p:cNvPr id="379" name="Google Shape;379;p40"/>
            <p:cNvCxnSpPr>
              <a:stCxn id="377" idx="6"/>
              <a:endCxn id="371" idx="0"/>
            </p:cNvCxnSpPr>
            <p:nvPr/>
          </p:nvCxnSpPr>
          <p:spPr>
            <a:xfrm>
              <a:off x="5319625" y="2031225"/>
              <a:ext cx="690900" cy="622800"/>
            </a:xfrm>
            <a:prstGeom prst="curvedConnector2">
              <a:avLst/>
            </a:prstGeom>
            <a:noFill/>
            <a:ln w="9525" cap="flat" cmpd="sng">
              <a:solidFill>
                <a:schemeClr val="dk2"/>
              </a:solidFill>
              <a:prstDash val="solid"/>
              <a:round/>
              <a:headEnd type="none" w="med" len="med"/>
              <a:tailEnd type="triangle" w="med" len="med"/>
            </a:ln>
          </p:spPr>
        </p:cxnSp>
        <p:sp>
          <p:nvSpPr>
            <p:cNvPr id="380" name="Google Shape;380;p40"/>
            <p:cNvSpPr txBox="1"/>
            <p:nvPr/>
          </p:nvSpPr>
          <p:spPr>
            <a:xfrm>
              <a:off x="4525375" y="1562125"/>
              <a:ext cx="1352100" cy="302700"/>
            </a:xfrm>
            <a:prstGeom prst="rect">
              <a:avLst/>
            </a:prstGeom>
            <a:noFill/>
            <a:ln>
              <a:noFill/>
            </a:ln>
          </p:spPr>
          <p:txBody>
            <a:bodyPr spcFirstLastPara="1" wrap="square" lIns="121900" tIns="121900" rIns="121900" bIns="121900" anchor="t" anchorCtr="0">
              <a:noAutofit/>
            </a:bodyPr>
            <a:lstStyle/>
            <a:p>
              <a:r>
                <a:rPr lang="en" sz="1067"/>
                <a:t>Solicitação de pagamento</a:t>
              </a:r>
              <a:endParaRPr sz="1067"/>
            </a:p>
          </p:txBody>
        </p:sp>
      </p:grpSp>
      <p:grpSp>
        <p:nvGrpSpPr>
          <p:cNvPr id="381" name="Google Shape;381;p40"/>
          <p:cNvGrpSpPr/>
          <p:nvPr/>
        </p:nvGrpSpPr>
        <p:grpSpPr>
          <a:xfrm>
            <a:off x="4959251" y="4984200"/>
            <a:ext cx="3054800" cy="1386400"/>
            <a:chOff x="3719438" y="3738150"/>
            <a:chExt cx="2291100" cy="1039800"/>
          </a:xfrm>
        </p:grpSpPr>
        <p:cxnSp>
          <p:nvCxnSpPr>
            <p:cNvPr id="382" name="Google Shape;382;p40"/>
            <p:cNvCxnSpPr>
              <a:stCxn id="371" idx="2"/>
              <a:endCxn id="372" idx="3"/>
            </p:cNvCxnSpPr>
            <p:nvPr/>
          </p:nvCxnSpPr>
          <p:spPr>
            <a:xfrm rot="5400000">
              <a:off x="4580738" y="2876850"/>
              <a:ext cx="568500" cy="2291100"/>
            </a:xfrm>
            <a:prstGeom prst="curvedConnector2">
              <a:avLst/>
            </a:prstGeom>
            <a:noFill/>
            <a:ln w="9525" cap="flat" cmpd="sng">
              <a:solidFill>
                <a:schemeClr val="dk2"/>
              </a:solidFill>
              <a:prstDash val="solid"/>
              <a:round/>
              <a:headEnd type="none" w="med" len="med"/>
              <a:tailEnd type="triangle" w="med" len="med"/>
            </a:ln>
          </p:spPr>
        </p:cxnSp>
        <p:sp>
          <p:nvSpPr>
            <p:cNvPr id="383" name="Google Shape;383;p40"/>
            <p:cNvSpPr txBox="1"/>
            <p:nvPr/>
          </p:nvSpPr>
          <p:spPr>
            <a:xfrm>
              <a:off x="4463950" y="4155150"/>
              <a:ext cx="1352100" cy="622800"/>
            </a:xfrm>
            <a:prstGeom prst="rect">
              <a:avLst/>
            </a:prstGeom>
            <a:noFill/>
            <a:ln>
              <a:noFill/>
            </a:ln>
          </p:spPr>
          <p:txBody>
            <a:bodyPr spcFirstLastPara="1" wrap="square" lIns="121900" tIns="121900" rIns="121900" bIns="121900" anchor="t" anchorCtr="0">
              <a:noAutofit/>
            </a:bodyPr>
            <a:lstStyle/>
            <a:p>
              <a:r>
                <a:rPr lang="en" sz="1067"/>
                <a:t>Solicitação token do cartão para o provedor</a:t>
              </a:r>
              <a:endParaRPr sz="1067"/>
            </a:p>
          </p:txBody>
        </p:sp>
      </p:grpSp>
      <p:sp>
        <p:nvSpPr>
          <p:cNvPr id="384" name="Google Shape;384;p40"/>
          <p:cNvSpPr/>
          <p:nvPr/>
        </p:nvSpPr>
        <p:spPr>
          <a:xfrm>
            <a:off x="10273633" y="3020400"/>
            <a:ext cx="1525392" cy="817200"/>
          </a:xfrm>
          <a:prstGeom prst="cloud">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333"/>
              <a:t>Parceiro</a:t>
            </a:r>
            <a:endParaRPr sz="1333"/>
          </a:p>
        </p:txBody>
      </p:sp>
      <p:cxnSp>
        <p:nvCxnSpPr>
          <p:cNvPr id="385" name="Google Shape;385;p40"/>
          <p:cNvCxnSpPr>
            <a:endCxn id="384" idx="1"/>
          </p:cNvCxnSpPr>
          <p:nvPr/>
        </p:nvCxnSpPr>
        <p:spPr>
          <a:xfrm rot="10800000" flipH="1">
            <a:off x="9086729" y="3836729"/>
            <a:ext cx="1949600" cy="804800"/>
          </a:xfrm>
          <a:prstGeom prst="curvedConnector2">
            <a:avLst/>
          </a:prstGeom>
          <a:noFill/>
          <a:ln w="9525" cap="flat" cmpd="sng">
            <a:solidFill>
              <a:schemeClr val="dk2"/>
            </a:solidFill>
            <a:prstDash val="solid"/>
            <a:round/>
            <a:headEnd type="none" w="med" len="med"/>
            <a:tailEnd type="triangle" w="med" len="med"/>
          </a:ln>
        </p:spPr>
      </p:cxnSp>
      <p:cxnSp>
        <p:nvCxnSpPr>
          <p:cNvPr id="386" name="Google Shape;386;p40"/>
          <p:cNvCxnSpPr>
            <a:stCxn id="384" idx="3"/>
          </p:cNvCxnSpPr>
          <p:nvPr/>
        </p:nvCxnSpPr>
        <p:spPr>
          <a:xfrm rot="5400000">
            <a:off x="9690529" y="2446924"/>
            <a:ext cx="725600" cy="1966000"/>
          </a:xfrm>
          <a:prstGeom prst="curvedConnector4">
            <a:avLst>
              <a:gd name="adj1" fmla="val -49829"/>
              <a:gd name="adj2" fmla="val 69430"/>
            </a:avLst>
          </a:prstGeom>
          <a:noFill/>
          <a:ln w="9525" cap="flat" cmpd="sng">
            <a:solidFill>
              <a:schemeClr val="dk2"/>
            </a:solidFill>
            <a:prstDash val="solid"/>
            <a:round/>
            <a:headEnd type="none" w="med" len="med"/>
            <a:tailEnd type="triangle" w="med" len="med"/>
          </a:ln>
        </p:spPr>
      </p:cxnSp>
      <p:grpSp>
        <p:nvGrpSpPr>
          <p:cNvPr id="387" name="Google Shape;387;p40"/>
          <p:cNvGrpSpPr/>
          <p:nvPr/>
        </p:nvGrpSpPr>
        <p:grpSpPr>
          <a:xfrm>
            <a:off x="3855351" y="3466651"/>
            <a:ext cx="3055100" cy="952400"/>
            <a:chOff x="2891513" y="2599988"/>
            <a:chExt cx="2291325" cy="714300"/>
          </a:xfrm>
        </p:grpSpPr>
        <p:sp>
          <p:nvSpPr>
            <p:cNvPr id="388" name="Google Shape;388;p40"/>
            <p:cNvSpPr/>
            <p:nvPr/>
          </p:nvSpPr>
          <p:spPr>
            <a:xfrm>
              <a:off x="3834413" y="3077888"/>
              <a:ext cx="236400" cy="236400"/>
            </a:xfrm>
            <a:prstGeom prst="ellipse">
              <a:avLst/>
            </a:prstGeom>
            <a:solidFill>
              <a:srgbClr val="93C47D"/>
            </a:solidFill>
            <a:ln>
              <a:noFill/>
            </a:ln>
          </p:spPr>
          <p:txBody>
            <a:bodyPr spcFirstLastPara="1" wrap="square" lIns="0" tIns="0" rIns="0" bIns="0" anchor="ctr" anchorCtr="0">
              <a:noAutofit/>
            </a:bodyPr>
            <a:lstStyle/>
            <a:p>
              <a:endParaRPr sz="933"/>
            </a:p>
          </p:txBody>
        </p:sp>
        <p:cxnSp>
          <p:nvCxnSpPr>
            <p:cNvPr id="389" name="Google Shape;389;p40"/>
            <p:cNvCxnSpPr>
              <a:stCxn id="371" idx="1"/>
              <a:endCxn id="388" idx="6"/>
            </p:cNvCxnSpPr>
            <p:nvPr/>
          </p:nvCxnSpPr>
          <p:spPr>
            <a:xfrm flipH="1">
              <a:off x="4070738" y="3196050"/>
              <a:ext cx="1112100" cy="6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390" name="Google Shape;390;p40"/>
            <p:cNvCxnSpPr>
              <a:stCxn id="388" idx="2"/>
              <a:endCxn id="370" idx="2"/>
            </p:cNvCxnSpPr>
            <p:nvPr/>
          </p:nvCxnSpPr>
          <p:spPr>
            <a:xfrm rot="10800000">
              <a:off x="2891513" y="2599988"/>
              <a:ext cx="942900" cy="596100"/>
            </a:xfrm>
            <a:prstGeom prst="curvedConnector2">
              <a:avLst/>
            </a:prstGeom>
            <a:noFill/>
            <a:ln w="9525" cap="flat" cmpd="sng">
              <a:solidFill>
                <a:schemeClr val="dk2"/>
              </a:solidFill>
              <a:prstDash val="solid"/>
              <a:round/>
              <a:headEnd type="none" w="med" len="med"/>
              <a:tailEnd type="triangle" w="med" len="med"/>
            </a:ln>
          </p:spPr>
        </p:cxnSp>
        <p:sp>
          <p:nvSpPr>
            <p:cNvPr id="391" name="Google Shape;391;p40"/>
            <p:cNvSpPr txBox="1"/>
            <p:nvPr/>
          </p:nvSpPr>
          <p:spPr>
            <a:xfrm>
              <a:off x="3615475" y="2844550"/>
              <a:ext cx="1352100" cy="302700"/>
            </a:xfrm>
            <a:prstGeom prst="rect">
              <a:avLst/>
            </a:prstGeom>
            <a:noFill/>
            <a:ln>
              <a:noFill/>
            </a:ln>
          </p:spPr>
          <p:txBody>
            <a:bodyPr spcFirstLastPara="1" wrap="square" lIns="121900" tIns="121900" rIns="121900" bIns="121900" anchor="t" anchorCtr="0">
              <a:noAutofit/>
            </a:bodyPr>
            <a:lstStyle/>
            <a:p>
              <a:r>
                <a:rPr lang="en" sz="1067"/>
                <a:t>Comprovante Pagamento</a:t>
              </a:r>
              <a:endParaRPr sz="1067"/>
            </a:p>
          </p:txBody>
        </p:sp>
      </p:grpSp>
      <p:sp>
        <p:nvSpPr>
          <p:cNvPr id="5" name="Oval 4">
            <a:extLst>
              <a:ext uri="{FF2B5EF4-FFF2-40B4-BE49-F238E27FC236}">
                <a16:creationId xmlns:a16="http://schemas.microsoft.com/office/drawing/2014/main" id="{8389287B-D328-4DD1-B46D-3C7C5A17B727}"/>
              </a:ext>
            </a:extLst>
          </p:cNvPr>
          <p:cNvSpPr/>
          <p:nvPr/>
        </p:nvSpPr>
        <p:spPr>
          <a:xfrm>
            <a:off x="6777025" y="2550701"/>
            <a:ext cx="315200" cy="320780"/>
          </a:xfrm>
          <a:prstGeom prst="ellipse">
            <a:avLst/>
          </a:prstGeom>
          <a:solidFill>
            <a:schemeClr val="accent2">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pt-BR" sz="930" dirty="0"/>
              <a:t>RID</a:t>
            </a:r>
          </a:p>
        </p:txBody>
      </p:sp>
      <p:sp>
        <p:nvSpPr>
          <p:cNvPr id="6" name="TextBox 5">
            <a:extLst>
              <a:ext uri="{FF2B5EF4-FFF2-40B4-BE49-F238E27FC236}">
                <a16:creationId xmlns:a16="http://schemas.microsoft.com/office/drawing/2014/main" id="{E197319F-6247-41BF-8889-B34DEC9C8512}"/>
              </a:ext>
            </a:extLst>
          </p:cNvPr>
          <p:cNvSpPr txBox="1"/>
          <p:nvPr/>
        </p:nvSpPr>
        <p:spPr>
          <a:xfrm>
            <a:off x="10410825" y="6370600"/>
            <a:ext cx="1525392" cy="369332"/>
          </a:xfrm>
          <a:prstGeom prst="rect">
            <a:avLst/>
          </a:prstGeom>
          <a:noFill/>
        </p:spPr>
        <p:txBody>
          <a:bodyPr wrap="square" rtlCol="0">
            <a:spAutoFit/>
          </a:bodyPr>
          <a:lstStyle/>
          <a:p>
            <a:r>
              <a:rPr lang="pt-BR" dirty="0" err="1">
                <a:solidFill>
                  <a:schemeClr val="accent2">
                    <a:lumMod val="75000"/>
                  </a:schemeClr>
                </a:solidFill>
              </a:rPr>
              <a:t>Idempotência</a:t>
            </a:r>
            <a:endParaRPr lang="pt-BR" dirty="0">
              <a:solidFill>
                <a:schemeClr val="accent2">
                  <a:lumMod val="75000"/>
                </a:schemeClr>
              </a:solidFill>
            </a:endParaRPr>
          </a:p>
        </p:txBody>
      </p:sp>
    </p:spTree>
    <p:extLst>
      <p:ext uri="{BB962C8B-B14F-4D97-AF65-F5344CB8AC3E}">
        <p14:creationId xmlns:p14="http://schemas.microsoft.com/office/powerpoint/2010/main" val="1087024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8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41"/>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r>
              <a:rPr lang="en" sz="4000" dirty="0"/>
              <a:t>Fazendo uma transação de pagamento com boleto</a:t>
            </a:r>
            <a:endParaRPr sz="4000" dirty="0"/>
          </a:p>
        </p:txBody>
      </p:sp>
      <p:sp>
        <p:nvSpPr>
          <p:cNvPr id="397" name="Google Shape;397;p41"/>
          <p:cNvSpPr/>
          <p:nvPr/>
        </p:nvSpPr>
        <p:spPr>
          <a:xfrm>
            <a:off x="2799517" y="1950933"/>
            <a:ext cx="2112000" cy="1515600"/>
          </a:xfrm>
          <a:prstGeom prst="roundRect">
            <a:avLst>
              <a:gd name="adj" fmla="val 16667"/>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2400"/>
              <a:t>Nucleo de Pagamento</a:t>
            </a:r>
            <a:endParaRPr sz="2400"/>
          </a:p>
        </p:txBody>
      </p:sp>
      <p:sp>
        <p:nvSpPr>
          <p:cNvPr id="398" name="Google Shape;398;p41"/>
          <p:cNvSpPr/>
          <p:nvPr/>
        </p:nvSpPr>
        <p:spPr>
          <a:xfrm>
            <a:off x="6910451" y="3538600"/>
            <a:ext cx="2207200" cy="1445600"/>
          </a:xfrm>
          <a:prstGeom prst="roundRect">
            <a:avLst>
              <a:gd name="adj" fmla="val 16667"/>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2400"/>
              <a:t>Gateway Pagamento</a:t>
            </a:r>
            <a:endParaRPr sz="2400"/>
          </a:p>
        </p:txBody>
      </p:sp>
      <p:pic>
        <p:nvPicPr>
          <p:cNvPr id="399" name="Google Shape;399;p41"/>
          <p:cNvPicPr preferRelativeResize="0"/>
          <p:nvPr/>
        </p:nvPicPr>
        <p:blipFill>
          <a:blip r:embed="rId3">
            <a:alphaModFix/>
          </a:blip>
          <a:stretch>
            <a:fillRect/>
          </a:stretch>
        </p:blipFill>
        <p:spPr>
          <a:xfrm>
            <a:off x="636885" y="2228801"/>
            <a:ext cx="959033" cy="959033"/>
          </a:xfrm>
          <a:prstGeom prst="rect">
            <a:avLst/>
          </a:prstGeom>
          <a:noFill/>
          <a:ln>
            <a:noFill/>
          </a:ln>
        </p:spPr>
      </p:pic>
      <p:cxnSp>
        <p:nvCxnSpPr>
          <p:cNvPr id="400" name="Google Shape;400;p41"/>
          <p:cNvCxnSpPr>
            <a:stCxn id="399" idx="3"/>
            <a:endCxn id="397" idx="1"/>
          </p:cNvCxnSpPr>
          <p:nvPr/>
        </p:nvCxnSpPr>
        <p:spPr>
          <a:xfrm>
            <a:off x="1595917" y="2708317"/>
            <a:ext cx="1203600" cy="800"/>
          </a:xfrm>
          <a:prstGeom prst="bentConnector3">
            <a:avLst>
              <a:gd name="adj1" fmla="val 50000"/>
            </a:avLst>
          </a:prstGeom>
          <a:noFill/>
          <a:ln w="9525" cap="flat" cmpd="sng">
            <a:solidFill>
              <a:schemeClr val="dk2"/>
            </a:solidFill>
            <a:prstDash val="solid"/>
            <a:round/>
            <a:headEnd type="none" w="med" len="med"/>
            <a:tailEnd type="triangle" w="med" len="med"/>
          </a:ln>
        </p:spPr>
      </p:cxnSp>
      <p:grpSp>
        <p:nvGrpSpPr>
          <p:cNvPr id="401" name="Google Shape;401;p41"/>
          <p:cNvGrpSpPr/>
          <p:nvPr/>
        </p:nvGrpSpPr>
        <p:grpSpPr>
          <a:xfrm>
            <a:off x="3855518" y="1950934"/>
            <a:ext cx="4158517" cy="1587767"/>
            <a:chOff x="2891638" y="1463200"/>
            <a:chExt cx="3118888" cy="1190825"/>
          </a:xfrm>
        </p:grpSpPr>
        <p:grpSp>
          <p:nvGrpSpPr>
            <p:cNvPr id="402" name="Google Shape;402;p41"/>
            <p:cNvGrpSpPr/>
            <p:nvPr/>
          </p:nvGrpSpPr>
          <p:grpSpPr>
            <a:xfrm>
              <a:off x="2891638" y="1463200"/>
              <a:ext cx="2427988" cy="686225"/>
              <a:chOff x="2891638" y="1463200"/>
              <a:chExt cx="2427988" cy="686225"/>
            </a:xfrm>
          </p:grpSpPr>
          <p:sp>
            <p:nvSpPr>
              <p:cNvPr id="403" name="Google Shape;403;p41"/>
              <p:cNvSpPr/>
              <p:nvPr/>
            </p:nvSpPr>
            <p:spPr>
              <a:xfrm>
                <a:off x="5083225" y="1913025"/>
                <a:ext cx="236400" cy="236400"/>
              </a:xfrm>
              <a:prstGeom prst="ellipse">
                <a:avLst/>
              </a:prstGeom>
              <a:solidFill>
                <a:srgbClr val="93C47D"/>
              </a:solidFill>
              <a:ln>
                <a:noFill/>
              </a:ln>
            </p:spPr>
            <p:txBody>
              <a:bodyPr spcFirstLastPara="1" wrap="square" lIns="0" tIns="0" rIns="0" bIns="0" anchor="ctr" anchorCtr="0">
                <a:noAutofit/>
              </a:bodyPr>
              <a:lstStyle/>
              <a:p>
                <a:r>
                  <a:rPr lang="en" sz="933" dirty="0"/>
                  <a:t>RID</a:t>
                </a:r>
                <a:endParaRPr sz="933" dirty="0"/>
              </a:p>
            </p:txBody>
          </p:sp>
          <p:cxnSp>
            <p:nvCxnSpPr>
              <p:cNvPr id="404" name="Google Shape;404;p41"/>
              <p:cNvCxnSpPr>
                <a:stCxn id="397" idx="0"/>
                <a:endCxn id="403" idx="2"/>
              </p:cNvCxnSpPr>
              <p:nvPr/>
            </p:nvCxnSpPr>
            <p:spPr>
              <a:xfrm rot="-5400000" flipH="1">
                <a:off x="3703438" y="651400"/>
                <a:ext cx="567900" cy="2191500"/>
              </a:xfrm>
              <a:prstGeom prst="curvedConnector4">
                <a:avLst>
                  <a:gd name="adj1" fmla="val -41931"/>
                  <a:gd name="adj2" fmla="val 68072"/>
                </a:avLst>
              </a:prstGeom>
              <a:noFill/>
              <a:ln w="9525" cap="flat" cmpd="sng">
                <a:solidFill>
                  <a:schemeClr val="dk2"/>
                </a:solidFill>
                <a:prstDash val="solid"/>
                <a:round/>
                <a:headEnd type="none" w="med" len="med"/>
                <a:tailEnd type="triangle" w="med" len="med"/>
              </a:ln>
            </p:spPr>
          </p:cxnSp>
        </p:grpSp>
        <p:cxnSp>
          <p:nvCxnSpPr>
            <p:cNvPr id="405" name="Google Shape;405;p41"/>
            <p:cNvCxnSpPr>
              <a:stCxn id="403" idx="6"/>
              <a:endCxn id="398" idx="0"/>
            </p:cNvCxnSpPr>
            <p:nvPr/>
          </p:nvCxnSpPr>
          <p:spPr>
            <a:xfrm>
              <a:off x="5319625" y="2031225"/>
              <a:ext cx="690900" cy="622800"/>
            </a:xfrm>
            <a:prstGeom prst="curvedConnector2">
              <a:avLst/>
            </a:prstGeom>
            <a:noFill/>
            <a:ln w="9525" cap="flat" cmpd="sng">
              <a:solidFill>
                <a:schemeClr val="dk2"/>
              </a:solidFill>
              <a:prstDash val="solid"/>
              <a:round/>
              <a:headEnd type="none" w="med" len="med"/>
              <a:tailEnd type="triangle" w="med" len="med"/>
            </a:ln>
          </p:spPr>
        </p:cxnSp>
        <p:sp>
          <p:nvSpPr>
            <p:cNvPr id="406" name="Google Shape;406;p41"/>
            <p:cNvSpPr txBox="1"/>
            <p:nvPr/>
          </p:nvSpPr>
          <p:spPr>
            <a:xfrm>
              <a:off x="4525375" y="1562125"/>
              <a:ext cx="1352100" cy="302700"/>
            </a:xfrm>
            <a:prstGeom prst="rect">
              <a:avLst/>
            </a:prstGeom>
            <a:noFill/>
            <a:ln>
              <a:noFill/>
            </a:ln>
          </p:spPr>
          <p:txBody>
            <a:bodyPr spcFirstLastPara="1" wrap="square" lIns="121900" tIns="121900" rIns="121900" bIns="121900" anchor="t" anchorCtr="0">
              <a:noAutofit/>
            </a:bodyPr>
            <a:lstStyle/>
            <a:p>
              <a:r>
                <a:rPr lang="en" sz="1067"/>
                <a:t>Solicitação de pagamento</a:t>
              </a:r>
              <a:endParaRPr sz="1067"/>
            </a:p>
          </p:txBody>
        </p:sp>
      </p:grpSp>
      <p:grpSp>
        <p:nvGrpSpPr>
          <p:cNvPr id="407" name="Google Shape;407;p41"/>
          <p:cNvGrpSpPr/>
          <p:nvPr/>
        </p:nvGrpSpPr>
        <p:grpSpPr>
          <a:xfrm>
            <a:off x="2751918" y="4984200"/>
            <a:ext cx="5262133" cy="1515600"/>
            <a:chOff x="2063938" y="3738150"/>
            <a:chExt cx="3946600" cy="1136700"/>
          </a:xfrm>
        </p:grpSpPr>
        <p:sp>
          <p:nvSpPr>
            <p:cNvPr id="408" name="Google Shape;408;p41"/>
            <p:cNvSpPr/>
            <p:nvPr/>
          </p:nvSpPr>
          <p:spPr>
            <a:xfrm>
              <a:off x="2063938" y="3738150"/>
              <a:ext cx="1655400" cy="1136700"/>
            </a:xfrm>
            <a:prstGeom prst="roundRect">
              <a:avLst>
                <a:gd name="adj" fmla="val 16667"/>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2400"/>
                <a:t>Núcleo de  Cartão</a:t>
              </a:r>
              <a:endParaRPr sz="2400"/>
            </a:p>
          </p:txBody>
        </p:sp>
        <p:grpSp>
          <p:nvGrpSpPr>
            <p:cNvPr id="409" name="Google Shape;409;p41"/>
            <p:cNvGrpSpPr/>
            <p:nvPr/>
          </p:nvGrpSpPr>
          <p:grpSpPr>
            <a:xfrm>
              <a:off x="3719438" y="3738150"/>
              <a:ext cx="2291100" cy="1039800"/>
              <a:chOff x="3719438" y="3738150"/>
              <a:chExt cx="2291100" cy="1039800"/>
            </a:xfrm>
          </p:grpSpPr>
          <p:cxnSp>
            <p:nvCxnSpPr>
              <p:cNvPr id="410" name="Google Shape;410;p41"/>
              <p:cNvCxnSpPr>
                <a:stCxn id="398" idx="2"/>
                <a:endCxn id="408" idx="3"/>
              </p:cNvCxnSpPr>
              <p:nvPr/>
            </p:nvCxnSpPr>
            <p:spPr>
              <a:xfrm rot="5400000">
                <a:off x="4580738" y="2876850"/>
                <a:ext cx="568500" cy="2291100"/>
              </a:xfrm>
              <a:prstGeom prst="curvedConnector2">
                <a:avLst/>
              </a:prstGeom>
              <a:noFill/>
              <a:ln w="9525" cap="flat" cmpd="sng">
                <a:solidFill>
                  <a:schemeClr val="dk2"/>
                </a:solidFill>
                <a:prstDash val="solid"/>
                <a:round/>
                <a:headEnd type="none" w="med" len="med"/>
                <a:tailEnd type="triangle" w="med" len="med"/>
              </a:ln>
            </p:spPr>
          </p:cxnSp>
          <p:sp>
            <p:nvSpPr>
              <p:cNvPr id="411" name="Google Shape;411;p41"/>
              <p:cNvSpPr txBox="1"/>
              <p:nvPr/>
            </p:nvSpPr>
            <p:spPr>
              <a:xfrm>
                <a:off x="4463950" y="4155150"/>
                <a:ext cx="1352100" cy="622800"/>
              </a:xfrm>
              <a:prstGeom prst="rect">
                <a:avLst/>
              </a:prstGeom>
              <a:noFill/>
              <a:ln>
                <a:noFill/>
              </a:ln>
            </p:spPr>
            <p:txBody>
              <a:bodyPr spcFirstLastPara="1" wrap="square" lIns="121900" tIns="121900" rIns="121900" bIns="121900" anchor="t" anchorCtr="0">
                <a:noAutofit/>
              </a:bodyPr>
              <a:lstStyle/>
              <a:p>
                <a:r>
                  <a:rPr lang="en" sz="1067"/>
                  <a:t>Solicitação token do cartão para o provedor</a:t>
                </a:r>
                <a:endParaRPr sz="1067"/>
              </a:p>
            </p:txBody>
          </p:sp>
        </p:grpSp>
      </p:grpSp>
      <p:sp>
        <p:nvSpPr>
          <p:cNvPr id="412" name="Google Shape;412;p41"/>
          <p:cNvSpPr/>
          <p:nvPr/>
        </p:nvSpPr>
        <p:spPr>
          <a:xfrm>
            <a:off x="10273633" y="3020400"/>
            <a:ext cx="1525392" cy="817200"/>
          </a:xfrm>
          <a:prstGeom prst="cloud">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333"/>
              <a:t>Parceiro</a:t>
            </a:r>
            <a:endParaRPr sz="1333"/>
          </a:p>
        </p:txBody>
      </p:sp>
      <p:cxnSp>
        <p:nvCxnSpPr>
          <p:cNvPr id="413" name="Google Shape;413;p41"/>
          <p:cNvCxnSpPr>
            <a:endCxn id="412" idx="1"/>
          </p:cNvCxnSpPr>
          <p:nvPr/>
        </p:nvCxnSpPr>
        <p:spPr>
          <a:xfrm rot="10800000" flipH="1">
            <a:off x="9086729" y="3836729"/>
            <a:ext cx="1949600" cy="804800"/>
          </a:xfrm>
          <a:prstGeom prst="curvedConnector2">
            <a:avLst/>
          </a:prstGeom>
          <a:noFill/>
          <a:ln w="9525" cap="flat" cmpd="sng">
            <a:solidFill>
              <a:schemeClr val="dk2"/>
            </a:solidFill>
            <a:prstDash val="solid"/>
            <a:round/>
            <a:headEnd type="none" w="med" len="med"/>
            <a:tailEnd type="triangle" w="med" len="med"/>
          </a:ln>
        </p:spPr>
      </p:cxnSp>
      <p:cxnSp>
        <p:nvCxnSpPr>
          <p:cNvPr id="414" name="Google Shape;414;p41"/>
          <p:cNvCxnSpPr>
            <a:stCxn id="412" idx="3"/>
          </p:cNvCxnSpPr>
          <p:nvPr/>
        </p:nvCxnSpPr>
        <p:spPr>
          <a:xfrm rot="5400000">
            <a:off x="9690529" y="2446924"/>
            <a:ext cx="725600" cy="1966000"/>
          </a:xfrm>
          <a:prstGeom prst="curvedConnector4">
            <a:avLst>
              <a:gd name="adj1" fmla="val -49829"/>
              <a:gd name="adj2" fmla="val 69430"/>
            </a:avLst>
          </a:prstGeom>
          <a:noFill/>
          <a:ln w="9525" cap="flat" cmpd="sng">
            <a:solidFill>
              <a:schemeClr val="dk2"/>
            </a:solidFill>
            <a:prstDash val="solid"/>
            <a:round/>
            <a:headEnd type="none" w="med" len="med"/>
            <a:tailEnd type="triangle" w="med" len="med"/>
          </a:ln>
        </p:spPr>
      </p:cxnSp>
      <p:grpSp>
        <p:nvGrpSpPr>
          <p:cNvPr id="415" name="Google Shape;415;p41"/>
          <p:cNvGrpSpPr/>
          <p:nvPr/>
        </p:nvGrpSpPr>
        <p:grpSpPr>
          <a:xfrm>
            <a:off x="3855351" y="3466651"/>
            <a:ext cx="3055100" cy="952400"/>
            <a:chOff x="2891513" y="2599988"/>
            <a:chExt cx="2291325" cy="714300"/>
          </a:xfrm>
        </p:grpSpPr>
        <p:sp>
          <p:nvSpPr>
            <p:cNvPr id="416" name="Google Shape;416;p41"/>
            <p:cNvSpPr/>
            <p:nvPr/>
          </p:nvSpPr>
          <p:spPr>
            <a:xfrm>
              <a:off x="3834413" y="3077888"/>
              <a:ext cx="236400" cy="236400"/>
            </a:xfrm>
            <a:prstGeom prst="ellipse">
              <a:avLst/>
            </a:prstGeom>
            <a:solidFill>
              <a:srgbClr val="93C47D"/>
            </a:solidFill>
            <a:ln>
              <a:noFill/>
            </a:ln>
          </p:spPr>
          <p:txBody>
            <a:bodyPr spcFirstLastPara="1" wrap="square" lIns="0" tIns="0" rIns="0" bIns="0" anchor="ctr" anchorCtr="0">
              <a:noAutofit/>
            </a:bodyPr>
            <a:lstStyle/>
            <a:p>
              <a:endParaRPr sz="933"/>
            </a:p>
          </p:txBody>
        </p:sp>
        <p:cxnSp>
          <p:nvCxnSpPr>
            <p:cNvPr id="417" name="Google Shape;417;p41"/>
            <p:cNvCxnSpPr>
              <a:stCxn id="398" idx="1"/>
              <a:endCxn id="416" idx="6"/>
            </p:cNvCxnSpPr>
            <p:nvPr/>
          </p:nvCxnSpPr>
          <p:spPr>
            <a:xfrm flipH="1">
              <a:off x="4070738" y="3196050"/>
              <a:ext cx="1112100" cy="6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418" name="Google Shape;418;p41"/>
            <p:cNvCxnSpPr>
              <a:stCxn id="416" idx="2"/>
              <a:endCxn id="397" idx="2"/>
            </p:cNvCxnSpPr>
            <p:nvPr/>
          </p:nvCxnSpPr>
          <p:spPr>
            <a:xfrm rot="10800000">
              <a:off x="2891513" y="2599988"/>
              <a:ext cx="942900" cy="596100"/>
            </a:xfrm>
            <a:prstGeom prst="curvedConnector2">
              <a:avLst/>
            </a:prstGeom>
            <a:noFill/>
            <a:ln w="9525" cap="flat" cmpd="sng">
              <a:solidFill>
                <a:schemeClr val="dk2"/>
              </a:solidFill>
              <a:prstDash val="solid"/>
              <a:round/>
              <a:headEnd type="none" w="med" len="med"/>
              <a:tailEnd type="triangle" w="med" len="med"/>
            </a:ln>
          </p:spPr>
        </p:cxnSp>
        <p:sp>
          <p:nvSpPr>
            <p:cNvPr id="419" name="Google Shape;419;p41"/>
            <p:cNvSpPr txBox="1"/>
            <p:nvPr/>
          </p:nvSpPr>
          <p:spPr>
            <a:xfrm>
              <a:off x="3615475" y="2844550"/>
              <a:ext cx="1352100" cy="302700"/>
            </a:xfrm>
            <a:prstGeom prst="rect">
              <a:avLst/>
            </a:prstGeom>
            <a:noFill/>
            <a:ln>
              <a:noFill/>
            </a:ln>
          </p:spPr>
          <p:txBody>
            <a:bodyPr spcFirstLastPara="1" wrap="square" lIns="121900" tIns="121900" rIns="121900" bIns="121900" anchor="t" anchorCtr="0">
              <a:noAutofit/>
            </a:bodyPr>
            <a:lstStyle/>
            <a:p>
              <a:r>
                <a:rPr lang="en" sz="1067"/>
                <a:t>Comprovante Pagamento</a:t>
              </a:r>
              <a:endParaRPr sz="1067"/>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407"/>
                                        </p:tgtEl>
                                      </p:cBhvr>
                                    </p:animEffect>
                                    <p:set>
                                      <p:cBhvr>
                                        <p:cTn id="7" dur="1" fill="hold">
                                          <p:stCondLst>
                                            <p:cond delay="1000"/>
                                          </p:stCondLst>
                                        </p:cTn>
                                        <p:tgtEl>
                                          <p:spTgt spid="40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B90A2A4E-6304-423B-9BD0-34D9380A83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spTree>
    <p:extLst>
      <p:ext uri="{BB962C8B-B14F-4D97-AF65-F5344CB8AC3E}">
        <p14:creationId xmlns:p14="http://schemas.microsoft.com/office/powerpoint/2010/main" val="36386880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Content Placeholder 4" descr="A screenshot of a cell phone&#10;&#10;Description automatically generated">
            <a:extLst>
              <a:ext uri="{FF2B5EF4-FFF2-40B4-BE49-F238E27FC236}">
                <a16:creationId xmlns:a16="http://schemas.microsoft.com/office/drawing/2014/main" id="{2559B1DD-8C91-4A6A-8CA7-03E8B622852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7953" cy="6858000"/>
          </a:xfrm>
        </p:spPr>
      </p:pic>
    </p:spTree>
    <p:extLst>
      <p:ext uri="{BB962C8B-B14F-4D97-AF65-F5344CB8AC3E}">
        <p14:creationId xmlns:p14="http://schemas.microsoft.com/office/powerpoint/2010/main" val="24162337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410" name="Picture 2" descr="https://www.empreendedor.com/wp-content/uploads/2017/09/las_piedras_del_camino_RT.20151115002816ZQifRW.jpg">
            <a:extLst>
              <a:ext uri="{FF2B5EF4-FFF2-40B4-BE49-F238E27FC236}">
                <a16:creationId xmlns:a16="http://schemas.microsoft.com/office/drawing/2014/main" id="{1B659C83-6B8D-4ADC-9841-6BD4171E6870}"/>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1A5013A-30A8-4CCB-9764-94ECC3239105}"/>
              </a:ext>
            </a:extLst>
          </p:cNvPr>
          <p:cNvSpPr>
            <a:spLocks noGrp="1"/>
          </p:cNvSpPr>
          <p:nvPr>
            <p:ph type="title"/>
          </p:nvPr>
        </p:nvSpPr>
        <p:spPr/>
        <p:txBody>
          <a:bodyPr>
            <a:normAutofit/>
          </a:bodyPr>
          <a:lstStyle/>
          <a:p>
            <a:r>
              <a:rPr lang="pt-BR">
                <a:solidFill>
                  <a:srgbClr val="FFFFFF"/>
                </a:solidFill>
              </a:rPr>
              <a:t>Pedras no caminho</a:t>
            </a:r>
          </a:p>
        </p:txBody>
      </p:sp>
      <p:sp>
        <p:nvSpPr>
          <p:cNvPr id="4" name="Content Placeholder 3">
            <a:extLst>
              <a:ext uri="{FF2B5EF4-FFF2-40B4-BE49-F238E27FC236}">
                <a16:creationId xmlns:a16="http://schemas.microsoft.com/office/drawing/2014/main" id="{7A5930E6-0CD5-444C-8690-FAC376632F26}"/>
              </a:ext>
            </a:extLst>
          </p:cNvPr>
          <p:cNvSpPr>
            <a:spLocks noGrp="1"/>
          </p:cNvSpPr>
          <p:nvPr>
            <p:ph idx="1"/>
          </p:nvPr>
        </p:nvSpPr>
        <p:spPr/>
        <p:txBody>
          <a:bodyPr>
            <a:normAutofit/>
          </a:bodyPr>
          <a:lstStyle/>
          <a:p>
            <a:r>
              <a:rPr lang="pt-BR" dirty="0">
                <a:solidFill>
                  <a:srgbClr val="FFFFFF"/>
                </a:solidFill>
              </a:rPr>
              <a:t>Timeouts</a:t>
            </a:r>
          </a:p>
          <a:p>
            <a:r>
              <a:rPr lang="pt-BR" dirty="0">
                <a:solidFill>
                  <a:srgbClr val="FFFFFF"/>
                </a:solidFill>
              </a:rPr>
              <a:t>Duplicidade de mensagens</a:t>
            </a:r>
          </a:p>
          <a:p>
            <a:r>
              <a:rPr lang="pt-BR" dirty="0">
                <a:solidFill>
                  <a:srgbClr val="FFFFFF"/>
                </a:solidFill>
              </a:rPr>
              <a:t>Falta de processamento de mensagens</a:t>
            </a:r>
          </a:p>
          <a:p>
            <a:r>
              <a:rPr lang="pt-BR" dirty="0">
                <a:solidFill>
                  <a:srgbClr val="FFFFFF"/>
                </a:solidFill>
              </a:rPr>
              <a:t>Falta de monitoramento</a:t>
            </a:r>
          </a:p>
          <a:p>
            <a:r>
              <a:rPr lang="pt-BR" dirty="0">
                <a:solidFill>
                  <a:srgbClr val="FFFFFF"/>
                </a:solidFill>
              </a:rPr>
              <a:t>Erros de consistência</a:t>
            </a:r>
          </a:p>
          <a:p>
            <a:r>
              <a:rPr lang="pt-BR" dirty="0">
                <a:solidFill>
                  <a:srgbClr val="FFFFFF"/>
                </a:solidFill>
              </a:rPr>
              <a:t>Atualização de versão do </a:t>
            </a:r>
            <a:r>
              <a:rPr lang="pt-BR" dirty="0" err="1">
                <a:solidFill>
                  <a:srgbClr val="FFFFFF"/>
                </a:solidFill>
              </a:rPr>
              <a:t>Runtime</a:t>
            </a:r>
            <a:r>
              <a:rPr lang="pt-BR" dirty="0">
                <a:solidFill>
                  <a:srgbClr val="FFFFFF"/>
                </a:solidFill>
              </a:rPr>
              <a:t> das </a:t>
            </a:r>
            <a:r>
              <a:rPr lang="pt-BR" dirty="0" err="1">
                <a:solidFill>
                  <a:srgbClr val="FFFFFF"/>
                </a:solidFill>
              </a:rPr>
              <a:t>Functions</a:t>
            </a:r>
            <a:endParaRPr lang="pt-BR" dirty="0">
              <a:solidFill>
                <a:srgbClr val="FFFFFF"/>
              </a:solidFill>
            </a:endParaRPr>
          </a:p>
        </p:txBody>
      </p:sp>
    </p:spTree>
    <p:extLst>
      <p:ext uri="{BB962C8B-B14F-4D97-AF65-F5344CB8AC3E}">
        <p14:creationId xmlns:p14="http://schemas.microsoft.com/office/powerpoint/2010/main" val="141279797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386" name="Picture 2" descr="Image result for remember">
            <a:extLst>
              <a:ext uri="{FF2B5EF4-FFF2-40B4-BE49-F238E27FC236}">
                <a16:creationId xmlns:a16="http://schemas.microsoft.com/office/drawing/2014/main" id="{2CD888DD-AD1F-4B32-BDA5-146285AB66CD}"/>
              </a:ext>
            </a:extLst>
          </p:cNvPr>
          <p:cNvPicPr>
            <a:picLocks noChangeAspect="1" noChangeArrowheads="1"/>
          </p:cNvPicPr>
          <p:nvPr/>
        </p:nvPicPr>
        <p:blipFill rotWithShape="1">
          <a:blip r:embed="rId3">
            <a:duotone>
              <a:prstClr val="black"/>
              <a:prstClr val="white"/>
            </a:duotone>
            <a:extLst>
              <a:ext uri="{28A0092B-C50C-407E-A947-70E740481C1C}">
                <a14:useLocalDpi xmlns:a14="http://schemas.microsoft.com/office/drawing/2010/main" val="0"/>
              </a:ext>
            </a:extLst>
          </a:blip>
          <a:srcRect t="3635" b="12095"/>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0548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364" name="Picture 4" descr="Map checking in the forest Premium Photo">
            <a:extLst>
              <a:ext uri="{FF2B5EF4-FFF2-40B4-BE49-F238E27FC236}">
                <a16:creationId xmlns:a16="http://schemas.microsoft.com/office/drawing/2014/main" id="{51C00FE9-0BBD-4FC2-87DC-0D97B5EB4B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53" b="586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C97C6C8A-4D99-4FAD-B375-E022D082D2E1}"/>
              </a:ext>
            </a:extLst>
          </p:cNvPr>
          <p:cNvSpPr>
            <a:spLocks noGrp="1"/>
          </p:cNvSpPr>
          <p:nvPr>
            <p:ph type="ctrTitle"/>
          </p:nvPr>
        </p:nvSpPr>
        <p:spPr>
          <a:xfrm>
            <a:off x="185357" y="4159877"/>
            <a:ext cx="10513185" cy="1053990"/>
          </a:xfrm>
        </p:spPr>
        <p:txBody>
          <a:bodyPr vert="horz" lIns="91440" tIns="45720" rIns="91440" bIns="45720" rtlCol="0" anchor="b">
            <a:normAutofit fontScale="90000"/>
          </a:bodyPr>
          <a:lstStyle/>
          <a:p>
            <a:pPr algn="l"/>
            <a:r>
              <a:rPr lang="en-US" sz="4400" dirty="0" err="1">
                <a:solidFill>
                  <a:srgbClr val="000000"/>
                </a:solidFill>
              </a:rPr>
              <a:t>Gaste</a:t>
            </a:r>
            <a:r>
              <a:rPr lang="en-US" sz="4400" dirty="0">
                <a:solidFill>
                  <a:srgbClr val="000000"/>
                </a:solidFill>
              </a:rPr>
              <a:t> tempo para </a:t>
            </a:r>
            <a:r>
              <a:rPr lang="en-US" sz="4400" dirty="0" err="1">
                <a:solidFill>
                  <a:srgbClr val="000000"/>
                </a:solidFill>
              </a:rPr>
              <a:t>entender</a:t>
            </a:r>
            <a:r>
              <a:rPr lang="en-US" sz="4400" dirty="0">
                <a:solidFill>
                  <a:srgbClr val="000000"/>
                </a:solidFill>
              </a:rPr>
              <a:t> o </a:t>
            </a:r>
            <a:r>
              <a:rPr lang="en-US" sz="4400" dirty="0" err="1">
                <a:solidFill>
                  <a:srgbClr val="000000"/>
                </a:solidFill>
              </a:rPr>
              <a:t>problema</a:t>
            </a:r>
            <a:endParaRPr lang="en-US" sz="4400" dirty="0">
              <a:solidFill>
                <a:srgbClr val="000000"/>
              </a:solidFill>
            </a:endParaRPr>
          </a:p>
        </p:txBody>
      </p:sp>
    </p:spTree>
    <p:extLst>
      <p:ext uri="{BB962C8B-B14F-4D97-AF65-F5344CB8AC3E}">
        <p14:creationId xmlns:p14="http://schemas.microsoft.com/office/powerpoint/2010/main" val="2652804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1506" name="Picture 2" descr="Related image">
            <a:extLst>
              <a:ext uri="{FF2B5EF4-FFF2-40B4-BE49-F238E27FC236}">
                <a16:creationId xmlns:a16="http://schemas.microsoft.com/office/drawing/2014/main" id="{E75BD7F7-A2DE-4CD4-976C-4EAFEF6FD026}"/>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t="1516" b="13898"/>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1A5013A-30A8-4CCB-9764-94ECC3239105}"/>
              </a:ext>
            </a:extLst>
          </p:cNvPr>
          <p:cNvSpPr>
            <a:spLocks noGrp="1"/>
          </p:cNvSpPr>
          <p:nvPr>
            <p:ph type="ctrTitle"/>
          </p:nvPr>
        </p:nvSpPr>
        <p:spPr>
          <a:xfrm>
            <a:off x="0" y="5295667"/>
            <a:ext cx="12191979" cy="1041555"/>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pt-BR" dirty="0">
                <a:ln w="22225">
                  <a:noFill/>
                  <a:miter lim="800000"/>
                </a:ln>
                <a:solidFill>
                  <a:srgbClr val="FFFFFF"/>
                </a:solidFill>
                <a:latin typeface="Arial Rounded MT Bold" panose="020F0704030504030204" pitchFamily="34" charset="0"/>
                <a:cs typeface="Vani" panose="02040502050405020303" pitchFamily="18" charset="0"/>
              </a:rPr>
              <a:t>Trabalhe de forma simples</a:t>
            </a:r>
          </a:p>
        </p:txBody>
      </p:sp>
    </p:spTree>
    <p:extLst>
      <p:ext uri="{BB962C8B-B14F-4D97-AF65-F5344CB8AC3E}">
        <p14:creationId xmlns:p14="http://schemas.microsoft.com/office/powerpoint/2010/main" val="3820754720"/>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013A-30A8-4CCB-9764-94ECC3239105}"/>
              </a:ext>
            </a:extLst>
          </p:cNvPr>
          <p:cNvSpPr>
            <a:spLocks noGrp="1"/>
          </p:cNvSpPr>
          <p:nvPr>
            <p:ph type="ctrTitle"/>
          </p:nvPr>
        </p:nvSpPr>
        <p:spPr>
          <a:xfrm>
            <a:off x="433136" y="5091762"/>
            <a:ext cx="7834193" cy="1264588"/>
          </a:xfrm>
        </p:spPr>
        <p:txBody>
          <a:bodyPr anchor="ctr">
            <a:normAutofit/>
          </a:bodyPr>
          <a:lstStyle/>
          <a:p>
            <a:pPr algn="r"/>
            <a:r>
              <a:rPr lang="pt-BR" sz="4200" dirty="0">
                <a:cs typeface="Vani" panose="02040502050405020303" pitchFamily="18" charset="0"/>
              </a:rPr>
              <a:t>Erros acontecem, busque aprender rapidamente.</a:t>
            </a:r>
          </a:p>
        </p:txBody>
      </p:sp>
      <p:pic>
        <p:nvPicPr>
          <p:cNvPr id="13316" name="Picture 4" descr="Image result for erros">
            <a:extLst>
              <a:ext uri="{FF2B5EF4-FFF2-40B4-BE49-F238E27FC236}">
                <a16:creationId xmlns:a16="http://schemas.microsoft.com/office/drawing/2014/main" id="{85EE7A0E-C0C5-4C6C-BC09-88C44317538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9578"/>
          <a:stretch/>
        </p:blipFill>
        <p:spPr bwMode="auto">
          <a:xfrm>
            <a:off x="-3983" y="10"/>
            <a:ext cx="12192000" cy="4571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4645978"/>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050" name="Picture 2" descr="Image result for colheita bambu">
            <a:extLst>
              <a:ext uri="{FF2B5EF4-FFF2-40B4-BE49-F238E27FC236}">
                <a16:creationId xmlns:a16="http://schemas.microsoft.com/office/drawing/2014/main" id="{EBC547CF-C330-46A2-9789-321CC9212737}"/>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t="8405" b="7008"/>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DD87F430-31BC-48FF-A28E-648C4ECD9D25}"/>
              </a:ext>
            </a:extLst>
          </p:cNvPr>
          <p:cNvGrpSpPr/>
          <p:nvPr/>
        </p:nvGrpSpPr>
        <p:grpSpPr>
          <a:xfrm flipH="1">
            <a:off x="271769" y="3408351"/>
            <a:ext cx="1608464" cy="2867138"/>
            <a:chOff x="10477041" y="3357392"/>
            <a:chExt cx="1608464" cy="2867138"/>
          </a:xfrm>
        </p:grpSpPr>
        <p:cxnSp>
          <p:nvCxnSpPr>
            <p:cNvPr id="7" name="Straight Connector 6">
              <a:extLst>
                <a:ext uri="{FF2B5EF4-FFF2-40B4-BE49-F238E27FC236}">
                  <a16:creationId xmlns:a16="http://schemas.microsoft.com/office/drawing/2014/main" id="{4DD622C6-0951-45EE-9DDA-EEE7A047390E}"/>
                </a:ext>
              </a:extLst>
            </p:cNvPr>
            <p:cNvCxnSpPr>
              <a:cxnSpLocks/>
            </p:cNvCxnSpPr>
            <p:nvPr/>
          </p:nvCxnSpPr>
          <p:spPr>
            <a:xfrm flipH="1">
              <a:off x="10477041" y="6224530"/>
              <a:ext cx="16084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5A98A70-0684-443E-BD91-171C2EDAA4EC}"/>
                </a:ext>
              </a:extLst>
            </p:cNvPr>
            <p:cNvCxnSpPr>
              <a:cxnSpLocks/>
            </p:cNvCxnSpPr>
            <p:nvPr/>
          </p:nvCxnSpPr>
          <p:spPr>
            <a:xfrm flipH="1">
              <a:off x="10477041" y="4791420"/>
              <a:ext cx="16084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D2A2BA2-F290-41BE-A7B2-408722B9E82F}"/>
                </a:ext>
              </a:extLst>
            </p:cNvPr>
            <p:cNvCxnSpPr>
              <a:cxnSpLocks/>
            </p:cNvCxnSpPr>
            <p:nvPr/>
          </p:nvCxnSpPr>
          <p:spPr>
            <a:xfrm flipH="1">
              <a:off x="10928733" y="5985680"/>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B045365-53A3-4DCC-8F3F-83A905D44584}"/>
                </a:ext>
              </a:extLst>
            </p:cNvPr>
            <p:cNvCxnSpPr>
              <a:cxnSpLocks/>
            </p:cNvCxnSpPr>
            <p:nvPr/>
          </p:nvCxnSpPr>
          <p:spPr>
            <a:xfrm flipH="1">
              <a:off x="10928733" y="5746828"/>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E551834-E428-481D-AE5C-F05DAE780DA1}"/>
                </a:ext>
              </a:extLst>
            </p:cNvPr>
            <p:cNvCxnSpPr>
              <a:cxnSpLocks/>
            </p:cNvCxnSpPr>
            <p:nvPr/>
          </p:nvCxnSpPr>
          <p:spPr>
            <a:xfrm flipH="1">
              <a:off x="10477041" y="5507976"/>
              <a:ext cx="16084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9CAECA5-3473-4BA8-A840-B75824F8746B}"/>
                </a:ext>
              </a:extLst>
            </p:cNvPr>
            <p:cNvCxnSpPr>
              <a:cxnSpLocks/>
            </p:cNvCxnSpPr>
            <p:nvPr/>
          </p:nvCxnSpPr>
          <p:spPr>
            <a:xfrm flipH="1">
              <a:off x="10928733" y="5269124"/>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BCA24A6-C78A-42F8-A8F3-8A8B4985A10A}"/>
                </a:ext>
              </a:extLst>
            </p:cNvPr>
            <p:cNvCxnSpPr>
              <a:cxnSpLocks/>
            </p:cNvCxnSpPr>
            <p:nvPr/>
          </p:nvCxnSpPr>
          <p:spPr>
            <a:xfrm flipH="1">
              <a:off x="10928733" y="5030272"/>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70AB4B6-CD4D-42EC-9BFD-D0EE2C2A6B96}"/>
                </a:ext>
              </a:extLst>
            </p:cNvPr>
            <p:cNvCxnSpPr>
              <a:cxnSpLocks/>
            </p:cNvCxnSpPr>
            <p:nvPr/>
          </p:nvCxnSpPr>
          <p:spPr>
            <a:xfrm flipH="1">
              <a:off x="10477041" y="3357392"/>
              <a:ext cx="16084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D37B29A-E3FD-4319-977E-80D4878467BF}"/>
                </a:ext>
              </a:extLst>
            </p:cNvPr>
            <p:cNvCxnSpPr>
              <a:cxnSpLocks/>
            </p:cNvCxnSpPr>
            <p:nvPr/>
          </p:nvCxnSpPr>
          <p:spPr>
            <a:xfrm flipH="1">
              <a:off x="10928733" y="4551652"/>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866C173-7280-4F9E-9551-AEB2B97ADDBC}"/>
                </a:ext>
              </a:extLst>
            </p:cNvPr>
            <p:cNvCxnSpPr>
              <a:cxnSpLocks/>
            </p:cNvCxnSpPr>
            <p:nvPr/>
          </p:nvCxnSpPr>
          <p:spPr>
            <a:xfrm flipH="1">
              <a:off x="10928733" y="4312800"/>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924D166-E646-4496-AAD0-3B6EA8A91C86}"/>
                </a:ext>
              </a:extLst>
            </p:cNvPr>
            <p:cNvCxnSpPr>
              <a:cxnSpLocks/>
            </p:cNvCxnSpPr>
            <p:nvPr/>
          </p:nvCxnSpPr>
          <p:spPr>
            <a:xfrm flipH="1">
              <a:off x="10477041" y="4073948"/>
              <a:ext cx="16084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E285F42-E53D-47BF-9782-41F1B161840E}"/>
                </a:ext>
              </a:extLst>
            </p:cNvPr>
            <p:cNvCxnSpPr>
              <a:cxnSpLocks/>
            </p:cNvCxnSpPr>
            <p:nvPr/>
          </p:nvCxnSpPr>
          <p:spPr>
            <a:xfrm flipH="1">
              <a:off x="10928733" y="3835096"/>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3AD8F0C-65F5-4F92-AD7F-5B9618B2C865}"/>
                </a:ext>
              </a:extLst>
            </p:cNvPr>
            <p:cNvCxnSpPr>
              <a:cxnSpLocks/>
            </p:cNvCxnSpPr>
            <p:nvPr/>
          </p:nvCxnSpPr>
          <p:spPr>
            <a:xfrm flipH="1">
              <a:off x="10928733" y="3596244"/>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 name="TextBox 38">
            <a:extLst>
              <a:ext uri="{FF2B5EF4-FFF2-40B4-BE49-F238E27FC236}">
                <a16:creationId xmlns:a16="http://schemas.microsoft.com/office/drawing/2014/main" id="{A78AE98E-9847-43E1-AC58-09CD7875C3DB}"/>
              </a:ext>
            </a:extLst>
          </p:cNvPr>
          <p:cNvSpPr txBox="1"/>
          <p:nvPr/>
        </p:nvSpPr>
        <p:spPr>
          <a:xfrm>
            <a:off x="1880233" y="6030623"/>
            <a:ext cx="2797970" cy="461665"/>
          </a:xfrm>
          <a:prstGeom prst="rect">
            <a:avLst/>
          </a:prstGeom>
          <a:noFill/>
        </p:spPr>
        <p:txBody>
          <a:bodyPr wrap="square" rtlCol="0">
            <a:spAutoFit/>
          </a:bodyPr>
          <a:lstStyle/>
          <a:p>
            <a:r>
              <a:rPr lang="pt-BR" sz="2400" dirty="0"/>
              <a:t>5 empresas</a:t>
            </a:r>
          </a:p>
        </p:txBody>
      </p:sp>
      <p:sp>
        <p:nvSpPr>
          <p:cNvPr id="40" name="TextBox 39">
            <a:extLst>
              <a:ext uri="{FF2B5EF4-FFF2-40B4-BE49-F238E27FC236}">
                <a16:creationId xmlns:a16="http://schemas.microsoft.com/office/drawing/2014/main" id="{4ECB0C16-B8A2-4A38-BA0C-C4453AD200D8}"/>
              </a:ext>
            </a:extLst>
          </p:cNvPr>
          <p:cNvSpPr txBox="1"/>
          <p:nvPr/>
        </p:nvSpPr>
        <p:spPr>
          <a:xfrm>
            <a:off x="1880233" y="4578294"/>
            <a:ext cx="2797970" cy="461665"/>
          </a:xfrm>
          <a:prstGeom prst="rect">
            <a:avLst/>
          </a:prstGeom>
          <a:noFill/>
        </p:spPr>
        <p:txBody>
          <a:bodyPr wrap="square" rtlCol="0">
            <a:spAutoFit/>
          </a:bodyPr>
          <a:lstStyle/>
          <a:p>
            <a:r>
              <a:rPr lang="pt-BR" sz="2400" dirty="0"/>
              <a:t>22 sistemas</a:t>
            </a:r>
          </a:p>
        </p:txBody>
      </p:sp>
      <p:sp>
        <p:nvSpPr>
          <p:cNvPr id="41" name="TextBox 40">
            <a:extLst>
              <a:ext uri="{FF2B5EF4-FFF2-40B4-BE49-F238E27FC236}">
                <a16:creationId xmlns:a16="http://schemas.microsoft.com/office/drawing/2014/main" id="{B2E9FC04-7C77-4713-BB57-8306119800FD}"/>
              </a:ext>
            </a:extLst>
          </p:cNvPr>
          <p:cNvSpPr txBox="1"/>
          <p:nvPr/>
        </p:nvSpPr>
        <p:spPr>
          <a:xfrm>
            <a:off x="1880233" y="5280197"/>
            <a:ext cx="4177770" cy="461665"/>
          </a:xfrm>
          <a:prstGeom prst="rect">
            <a:avLst/>
          </a:prstGeom>
          <a:noFill/>
        </p:spPr>
        <p:txBody>
          <a:bodyPr wrap="square" rtlCol="0">
            <a:spAutoFit/>
          </a:bodyPr>
          <a:lstStyle/>
          <a:p>
            <a:r>
              <a:rPr lang="pt-BR" sz="2400" dirty="0"/>
              <a:t>≈ 8 mil transações mês</a:t>
            </a:r>
          </a:p>
        </p:txBody>
      </p:sp>
      <p:sp>
        <p:nvSpPr>
          <p:cNvPr id="42" name="TextBox 41">
            <a:extLst>
              <a:ext uri="{FF2B5EF4-FFF2-40B4-BE49-F238E27FC236}">
                <a16:creationId xmlns:a16="http://schemas.microsoft.com/office/drawing/2014/main" id="{FED4FBDC-7185-4F75-8686-F046035617D3}"/>
              </a:ext>
            </a:extLst>
          </p:cNvPr>
          <p:cNvSpPr txBox="1"/>
          <p:nvPr/>
        </p:nvSpPr>
        <p:spPr>
          <a:xfrm>
            <a:off x="1880233" y="3871516"/>
            <a:ext cx="4177770" cy="461665"/>
          </a:xfrm>
          <a:prstGeom prst="rect">
            <a:avLst/>
          </a:prstGeom>
          <a:noFill/>
        </p:spPr>
        <p:txBody>
          <a:bodyPr wrap="square" rtlCol="0">
            <a:spAutoFit/>
          </a:bodyPr>
          <a:lstStyle/>
          <a:p>
            <a:r>
              <a:rPr lang="pt-BR" sz="2400" dirty="0"/>
              <a:t>≈ 30 mil </a:t>
            </a:r>
            <a:r>
              <a:rPr lang="pt-BR" sz="2400" dirty="0" err="1"/>
              <a:t>requests</a:t>
            </a:r>
            <a:r>
              <a:rPr lang="pt-BR" sz="2400" dirty="0"/>
              <a:t> mês</a:t>
            </a:r>
          </a:p>
        </p:txBody>
      </p:sp>
      <p:sp>
        <p:nvSpPr>
          <p:cNvPr id="43" name="TextBox 42">
            <a:extLst>
              <a:ext uri="{FF2B5EF4-FFF2-40B4-BE49-F238E27FC236}">
                <a16:creationId xmlns:a16="http://schemas.microsoft.com/office/drawing/2014/main" id="{1389A55C-6C38-4178-BDF8-45BBD485D926}"/>
              </a:ext>
            </a:extLst>
          </p:cNvPr>
          <p:cNvSpPr txBox="1"/>
          <p:nvPr/>
        </p:nvSpPr>
        <p:spPr>
          <a:xfrm>
            <a:off x="1880233" y="3117691"/>
            <a:ext cx="4177770" cy="461665"/>
          </a:xfrm>
          <a:prstGeom prst="rect">
            <a:avLst/>
          </a:prstGeom>
          <a:noFill/>
        </p:spPr>
        <p:txBody>
          <a:bodyPr wrap="square" rtlCol="0">
            <a:spAutoFit/>
          </a:bodyPr>
          <a:lstStyle/>
          <a:p>
            <a:r>
              <a:rPr lang="pt-BR" sz="2400" dirty="0"/>
              <a:t>aumento 40%</a:t>
            </a:r>
          </a:p>
        </p:txBody>
      </p:sp>
      <p:sp>
        <p:nvSpPr>
          <p:cNvPr id="5" name="Title 4">
            <a:extLst>
              <a:ext uri="{FF2B5EF4-FFF2-40B4-BE49-F238E27FC236}">
                <a16:creationId xmlns:a16="http://schemas.microsoft.com/office/drawing/2014/main" id="{1226A844-9EB6-4239-B6B7-6E029918AECE}"/>
              </a:ext>
            </a:extLst>
          </p:cNvPr>
          <p:cNvSpPr>
            <a:spLocks noGrp="1"/>
          </p:cNvSpPr>
          <p:nvPr>
            <p:ph type="title"/>
          </p:nvPr>
        </p:nvSpPr>
        <p:spPr/>
        <p:txBody>
          <a:bodyPr/>
          <a:lstStyle/>
          <a:p>
            <a:r>
              <a:rPr lang="pt-BR" dirty="0"/>
              <a:t>Colheita</a:t>
            </a:r>
          </a:p>
        </p:txBody>
      </p:sp>
      <p:sp>
        <p:nvSpPr>
          <p:cNvPr id="45" name="TextBox 44">
            <a:extLst>
              <a:ext uri="{FF2B5EF4-FFF2-40B4-BE49-F238E27FC236}">
                <a16:creationId xmlns:a16="http://schemas.microsoft.com/office/drawing/2014/main" id="{EBE55EC2-BB8C-42BC-8F74-D9CCC40D4D52}"/>
              </a:ext>
            </a:extLst>
          </p:cNvPr>
          <p:cNvSpPr txBox="1"/>
          <p:nvPr/>
        </p:nvSpPr>
        <p:spPr>
          <a:xfrm>
            <a:off x="235586" y="2819023"/>
            <a:ext cx="1192955" cy="523220"/>
          </a:xfrm>
          <a:prstGeom prst="rect">
            <a:avLst/>
          </a:prstGeom>
          <a:noFill/>
        </p:spPr>
        <p:txBody>
          <a:bodyPr wrap="none" rtlCol="0">
            <a:spAutoFit/>
          </a:bodyPr>
          <a:lstStyle/>
          <a:p>
            <a:r>
              <a:rPr lang="pt-BR" sz="2800" dirty="0">
                <a:latin typeface="Arial Rounded MT Bold" panose="020F0704030504030204" pitchFamily="34" charset="0"/>
              </a:rPr>
              <a:t>Antes</a:t>
            </a:r>
          </a:p>
        </p:txBody>
      </p:sp>
    </p:spTree>
    <p:extLst>
      <p:ext uri="{BB962C8B-B14F-4D97-AF65-F5344CB8AC3E}">
        <p14:creationId xmlns:p14="http://schemas.microsoft.com/office/powerpoint/2010/main" val="3021175289"/>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050" name="Picture 2" descr="Image result for colheita bambu">
            <a:extLst>
              <a:ext uri="{FF2B5EF4-FFF2-40B4-BE49-F238E27FC236}">
                <a16:creationId xmlns:a16="http://schemas.microsoft.com/office/drawing/2014/main" id="{EBC547CF-C330-46A2-9789-321CC9212737}"/>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t="8405" b="7008"/>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B2E9FC04-7C77-4713-BB57-8306119800FD}"/>
              </a:ext>
            </a:extLst>
          </p:cNvPr>
          <p:cNvSpPr txBox="1"/>
          <p:nvPr/>
        </p:nvSpPr>
        <p:spPr>
          <a:xfrm>
            <a:off x="1880233" y="5280197"/>
            <a:ext cx="4177770" cy="461665"/>
          </a:xfrm>
          <a:prstGeom prst="rect">
            <a:avLst/>
          </a:prstGeom>
          <a:noFill/>
        </p:spPr>
        <p:txBody>
          <a:bodyPr wrap="square" rtlCol="0">
            <a:spAutoFit/>
          </a:bodyPr>
          <a:lstStyle/>
          <a:p>
            <a:r>
              <a:rPr lang="pt-BR" sz="2400" dirty="0">
                <a:solidFill>
                  <a:schemeClr val="tx1">
                    <a:alpha val="30000"/>
                  </a:schemeClr>
                </a:solidFill>
              </a:rPr>
              <a:t>≈ 8 mil transações mês</a:t>
            </a:r>
          </a:p>
        </p:txBody>
      </p:sp>
      <p:sp>
        <p:nvSpPr>
          <p:cNvPr id="5" name="Title 4">
            <a:extLst>
              <a:ext uri="{FF2B5EF4-FFF2-40B4-BE49-F238E27FC236}">
                <a16:creationId xmlns:a16="http://schemas.microsoft.com/office/drawing/2014/main" id="{1226A844-9EB6-4239-B6B7-6E029918AECE}"/>
              </a:ext>
            </a:extLst>
          </p:cNvPr>
          <p:cNvSpPr>
            <a:spLocks noGrp="1"/>
          </p:cNvSpPr>
          <p:nvPr>
            <p:ph type="title"/>
          </p:nvPr>
        </p:nvSpPr>
        <p:spPr/>
        <p:txBody>
          <a:bodyPr/>
          <a:lstStyle/>
          <a:p>
            <a:r>
              <a:rPr lang="pt-BR" dirty="0"/>
              <a:t>Colheita</a:t>
            </a:r>
          </a:p>
        </p:txBody>
      </p:sp>
      <p:grpSp>
        <p:nvGrpSpPr>
          <p:cNvPr id="44" name="Group 43">
            <a:extLst>
              <a:ext uri="{FF2B5EF4-FFF2-40B4-BE49-F238E27FC236}">
                <a16:creationId xmlns:a16="http://schemas.microsoft.com/office/drawing/2014/main" id="{2A2C3403-4C50-4565-AC7D-AE893E23C667}"/>
              </a:ext>
            </a:extLst>
          </p:cNvPr>
          <p:cNvGrpSpPr/>
          <p:nvPr/>
        </p:nvGrpSpPr>
        <p:grpSpPr>
          <a:xfrm>
            <a:off x="6558416" y="3157577"/>
            <a:ext cx="5435274" cy="3335960"/>
            <a:chOff x="6558416" y="3157577"/>
            <a:chExt cx="5435274" cy="3335960"/>
          </a:xfrm>
        </p:grpSpPr>
        <p:grpSp>
          <p:nvGrpSpPr>
            <p:cNvPr id="25" name="Group 24">
              <a:extLst>
                <a:ext uri="{FF2B5EF4-FFF2-40B4-BE49-F238E27FC236}">
                  <a16:creationId xmlns:a16="http://schemas.microsoft.com/office/drawing/2014/main" id="{5FB4CDBC-DD70-4529-94E0-159149B5EC1F}"/>
                </a:ext>
              </a:extLst>
            </p:cNvPr>
            <p:cNvGrpSpPr/>
            <p:nvPr/>
          </p:nvGrpSpPr>
          <p:grpSpPr>
            <a:xfrm>
              <a:off x="10385226" y="3408351"/>
              <a:ext cx="1608464" cy="2867138"/>
              <a:chOff x="10477041" y="3357392"/>
              <a:chExt cx="1608464" cy="2867138"/>
            </a:xfrm>
          </p:grpSpPr>
          <p:cxnSp>
            <p:nvCxnSpPr>
              <p:cNvPr id="26" name="Straight Connector 25">
                <a:extLst>
                  <a:ext uri="{FF2B5EF4-FFF2-40B4-BE49-F238E27FC236}">
                    <a16:creationId xmlns:a16="http://schemas.microsoft.com/office/drawing/2014/main" id="{E4E74B9C-0E1C-410B-BBA1-7F7AA59AFC60}"/>
                  </a:ext>
                </a:extLst>
              </p:cNvPr>
              <p:cNvCxnSpPr>
                <a:cxnSpLocks/>
              </p:cNvCxnSpPr>
              <p:nvPr/>
            </p:nvCxnSpPr>
            <p:spPr>
              <a:xfrm flipH="1">
                <a:off x="10477041" y="6224530"/>
                <a:ext cx="16084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D994747-07EF-4543-B001-DFD73046E608}"/>
                  </a:ext>
                </a:extLst>
              </p:cNvPr>
              <p:cNvCxnSpPr>
                <a:cxnSpLocks/>
              </p:cNvCxnSpPr>
              <p:nvPr/>
            </p:nvCxnSpPr>
            <p:spPr>
              <a:xfrm flipH="1">
                <a:off x="10477041" y="4791420"/>
                <a:ext cx="16084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F35D932-6745-4C90-83A0-BF8804A7DB1E}"/>
                  </a:ext>
                </a:extLst>
              </p:cNvPr>
              <p:cNvCxnSpPr>
                <a:cxnSpLocks/>
              </p:cNvCxnSpPr>
              <p:nvPr/>
            </p:nvCxnSpPr>
            <p:spPr>
              <a:xfrm flipH="1">
                <a:off x="10928733" y="5985680"/>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FB45C20-B9E6-4C3B-9280-CAFDCC6DA40C}"/>
                  </a:ext>
                </a:extLst>
              </p:cNvPr>
              <p:cNvCxnSpPr>
                <a:cxnSpLocks/>
              </p:cNvCxnSpPr>
              <p:nvPr/>
            </p:nvCxnSpPr>
            <p:spPr>
              <a:xfrm flipH="1">
                <a:off x="10928733" y="5746828"/>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D100721-69BC-484F-9F77-A9E3D4D34883}"/>
                  </a:ext>
                </a:extLst>
              </p:cNvPr>
              <p:cNvCxnSpPr>
                <a:cxnSpLocks/>
              </p:cNvCxnSpPr>
              <p:nvPr/>
            </p:nvCxnSpPr>
            <p:spPr>
              <a:xfrm flipH="1">
                <a:off x="10477041" y="5507976"/>
                <a:ext cx="16084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FF3E960-D582-456D-B355-A6FFA91D3455}"/>
                  </a:ext>
                </a:extLst>
              </p:cNvPr>
              <p:cNvCxnSpPr>
                <a:cxnSpLocks/>
              </p:cNvCxnSpPr>
              <p:nvPr/>
            </p:nvCxnSpPr>
            <p:spPr>
              <a:xfrm flipH="1">
                <a:off x="10928733" y="5269124"/>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6C4BC96-7E63-4A7C-B40A-F80DFEE12823}"/>
                  </a:ext>
                </a:extLst>
              </p:cNvPr>
              <p:cNvCxnSpPr>
                <a:cxnSpLocks/>
              </p:cNvCxnSpPr>
              <p:nvPr/>
            </p:nvCxnSpPr>
            <p:spPr>
              <a:xfrm flipH="1">
                <a:off x="10928733" y="5030272"/>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AFDBBEF-6922-4281-897A-CC13A2DD6BA9}"/>
                  </a:ext>
                </a:extLst>
              </p:cNvPr>
              <p:cNvCxnSpPr>
                <a:cxnSpLocks/>
              </p:cNvCxnSpPr>
              <p:nvPr/>
            </p:nvCxnSpPr>
            <p:spPr>
              <a:xfrm flipH="1">
                <a:off x="10477041" y="3357392"/>
                <a:ext cx="16084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1DC4BFC-F0EE-4FC9-9614-74346AB128F7}"/>
                  </a:ext>
                </a:extLst>
              </p:cNvPr>
              <p:cNvCxnSpPr>
                <a:cxnSpLocks/>
              </p:cNvCxnSpPr>
              <p:nvPr/>
            </p:nvCxnSpPr>
            <p:spPr>
              <a:xfrm flipH="1">
                <a:off x="10928733" y="4551652"/>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DB78A97-8218-4CA0-BD78-44A4FAF6FC82}"/>
                  </a:ext>
                </a:extLst>
              </p:cNvPr>
              <p:cNvCxnSpPr>
                <a:cxnSpLocks/>
              </p:cNvCxnSpPr>
              <p:nvPr/>
            </p:nvCxnSpPr>
            <p:spPr>
              <a:xfrm flipH="1">
                <a:off x="10928733" y="4312800"/>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70D631A-49C3-4EEC-9071-791B4AF01172}"/>
                  </a:ext>
                </a:extLst>
              </p:cNvPr>
              <p:cNvCxnSpPr>
                <a:cxnSpLocks/>
              </p:cNvCxnSpPr>
              <p:nvPr/>
            </p:nvCxnSpPr>
            <p:spPr>
              <a:xfrm flipH="1">
                <a:off x="10477041" y="4073948"/>
                <a:ext cx="16084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ECF5143-E6FE-4771-AE90-FF8362C49AD9}"/>
                  </a:ext>
                </a:extLst>
              </p:cNvPr>
              <p:cNvCxnSpPr>
                <a:cxnSpLocks/>
              </p:cNvCxnSpPr>
              <p:nvPr/>
            </p:nvCxnSpPr>
            <p:spPr>
              <a:xfrm flipH="1">
                <a:off x="10928733" y="3835096"/>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F43BE6D-A8E3-447F-9BD9-BE6C92A769D1}"/>
                  </a:ext>
                </a:extLst>
              </p:cNvPr>
              <p:cNvCxnSpPr>
                <a:cxnSpLocks/>
              </p:cNvCxnSpPr>
              <p:nvPr/>
            </p:nvCxnSpPr>
            <p:spPr>
              <a:xfrm flipH="1">
                <a:off x="10928733" y="3596244"/>
                <a:ext cx="11567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 name="TextBox 46">
              <a:extLst>
                <a:ext uri="{FF2B5EF4-FFF2-40B4-BE49-F238E27FC236}">
                  <a16:creationId xmlns:a16="http://schemas.microsoft.com/office/drawing/2014/main" id="{58C4DD2C-6D86-4027-B36F-E1A7FC6C7BF4}"/>
                </a:ext>
              </a:extLst>
            </p:cNvPr>
            <p:cNvSpPr txBox="1"/>
            <p:nvPr/>
          </p:nvSpPr>
          <p:spPr>
            <a:xfrm>
              <a:off x="7957087" y="6031872"/>
              <a:ext cx="2311842" cy="461665"/>
            </a:xfrm>
            <a:prstGeom prst="rect">
              <a:avLst/>
            </a:prstGeom>
            <a:noFill/>
          </p:spPr>
          <p:txBody>
            <a:bodyPr wrap="square" rtlCol="0">
              <a:spAutoFit/>
            </a:bodyPr>
            <a:lstStyle/>
            <a:p>
              <a:pPr algn="r"/>
              <a:r>
                <a:rPr lang="pt-BR" sz="2400" dirty="0"/>
                <a:t>5 empresas</a:t>
              </a:r>
            </a:p>
          </p:txBody>
        </p:sp>
        <p:sp>
          <p:nvSpPr>
            <p:cNvPr id="48" name="TextBox 47">
              <a:extLst>
                <a:ext uri="{FF2B5EF4-FFF2-40B4-BE49-F238E27FC236}">
                  <a16:creationId xmlns:a16="http://schemas.microsoft.com/office/drawing/2014/main" id="{32988094-B665-47A7-9DEB-4BA59B829705}"/>
                </a:ext>
              </a:extLst>
            </p:cNvPr>
            <p:cNvSpPr txBox="1"/>
            <p:nvPr/>
          </p:nvSpPr>
          <p:spPr>
            <a:xfrm>
              <a:off x="6558416" y="4605301"/>
              <a:ext cx="3710513" cy="461665"/>
            </a:xfrm>
            <a:prstGeom prst="rect">
              <a:avLst/>
            </a:prstGeom>
            <a:noFill/>
          </p:spPr>
          <p:txBody>
            <a:bodyPr wrap="square" rtlCol="0">
              <a:spAutoFit/>
            </a:bodyPr>
            <a:lstStyle/>
            <a:p>
              <a:pPr algn="r"/>
              <a:r>
                <a:rPr lang="pt-BR" sz="2400" dirty="0"/>
                <a:t>4 sistemas</a:t>
              </a:r>
            </a:p>
          </p:txBody>
        </p:sp>
        <p:sp>
          <p:nvSpPr>
            <p:cNvPr id="49" name="TextBox 48">
              <a:extLst>
                <a:ext uri="{FF2B5EF4-FFF2-40B4-BE49-F238E27FC236}">
                  <a16:creationId xmlns:a16="http://schemas.microsoft.com/office/drawing/2014/main" id="{408E8071-E573-4185-BA48-B8CE99BD0306}"/>
                </a:ext>
              </a:extLst>
            </p:cNvPr>
            <p:cNvSpPr txBox="1"/>
            <p:nvPr/>
          </p:nvSpPr>
          <p:spPr>
            <a:xfrm>
              <a:off x="6817018" y="5320083"/>
              <a:ext cx="3451911" cy="461665"/>
            </a:xfrm>
            <a:prstGeom prst="rect">
              <a:avLst/>
            </a:prstGeom>
            <a:noFill/>
          </p:spPr>
          <p:txBody>
            <a:bodyPr wrap="square" rtlCol="0">
              <a:spAutoFit/>
            </a:bodyPr>
            <a:lstStyle/>
            <a:p>
              <a:pPr algn="r"/>
              <a:r>
                <a:rPr lang="pt-BR" sz="2400" dirty="0"/>
                <a:t>≈ 6 mil transações mês</a:t>
              </a:r>
            </a:p>
          </p:txBody>
        </p:sp>
        <p:sp>
          <p:nvSpPr>
            <p:cNvPr id="50" name="TextBox 49">
              <a:extLst>
                <a:ext uri="{FF2B5EF4-FFF2-40B4-BE49-F238E27FC236}">
                  <a16:creationId xmlns:a16="http://schemas.microsoft.com/office/drawing/2014/main" id="{5889F3B2-4DFE-41AD-AAF3-34D0E90305C0}"/>
                </a:ext>
              </a:extLst>
            </p:cNvPr>
            <p:cNvSpPr txBox="1"/>
            <p:nvPr/>
          </p:nvSpPr>
          <p:spPr>
            <a:xfrm>
              <a:off x="6980600" y="3885644"/>
              <a:ext cx="3288330" cy="461665"/>
            </a:xfrm>
            <a:prstGeom prst="rect">
              <a:avLst/>
            </a:prstGeom>
            <a:noFill/>
          </p:spPr>
          <p:txBody>
            <a:bodyPr wrap="square" rtlCol="0">
              <a:spAutoFit/>
            </a:bodyPr>
            <a:lstStyle/>
            <a:p>
              <a:pPr algn="r"/>
              <a:r>
                <a:rPr lang="pt-BR" sz="2400" dirty="0"/>
                <a:t>≈ 22 mil </a:t>
              </a:r>
              <a:r>
                <a:rPr lang="pt-BR" sz="2400" dirty="0" err="1"/>
                <a:t>request</a:t>
              </a:r>
              <a:r>
                <a:rPr lang="pt-BR" sz="2400" dirty="0"/>
                <a:t> dia</a:t>
              </a:r>
            </a:p>
          </p:txBody>
        </p:sp>
        <p:sp>
          <p:nvSpPr>
            <p:cNvPr id="51" name="TextBox 50">
              <a:extLst>
                <a:ext uri="{FF2B5EF4-FFF2-40B4-BE49-F238E27FC236}">
                  <a16:creationId xmlns:a16="http://schemas.microsoft.com/office/drawing/2014/main" id="{DB914B9D-3DD0-4464-ADB1-5F8A3CC7FFD3}"/>
                </a:ext>
              </a:extLst>
            </p:cNvPr>
            <p:cNvSpPr txBox="1"/>
            <p:nvPr/>
          </p:nvSpPr>
          <p:spPr>
            <a:xfrm>
              <a:off x="6864512" y="3157577"/>
              <a:ext cx="3404417" cy="461665"/>
            </a:xfrm>
            <a:prstGeom prst="rect">
              <a:avLst/>
            </a:prstGeom>
            <a:noFill/>
          </p:spPr>
          <p:txBody>
            <a:bodyPr wrap="square" rtlCol="0">
              <a:spAutoFit/>
            </a:bodyPr>
            <a:lstStyle/>
            <a:p>
              <a:pPr algn="r"/>
              <a:r>
                <a:rPr lang="pt-BR" sz="2400" dirty="0"/>
                <a:t>≈ 100ms por </a:t>
              </a:r>
              <a:r>
                <a:rPr lang="pt-BR" sz="2400" dirty="0" err="1"/>
                <a:t>request</a:t>
              </a:r>
              <a:endParaRPr lang="pt-BR" sz="2400" dirty="0"/>
            </a:p>
          </p:txBody>
        </p:sp>
      </p:grpSp>
      <p:grpSp>
        <p:nvGrpSpPr>
          <p:cNvPr id="6" name="Group 5">
            <a:extLst>
              <a:ext uri="{FF2B5EF4-FFF2-40B4-BE49-F238E27FC236}">
                <a16:creationId xmlns:a16="http://schemas.microsoft.com/office/drawing/2014/main" id="{DD87F430-31BC-48FF-A28E-648C4ECD9D25}"/>
              </a:ext>
            </a:extLst>
          </p:cNvPr>
          <p:cNvGrpSpPr/>
          <p:nvPr/>
        </p:nvGrpSpPr>
        <p:grpSpPr>
          <a:xfrm flipH="1">
            <a:off x="271769" y="3408351"/>
            <a:ext cx="1608464" cy="2867138"/>
            <a:chOff x="10477041" y="3357392"/>
            <a:chExt cx="1608464" cy="2867138"/>
          </a:xfrm>
        </p:grpSpPr>
        <p:cxnSp>
          <p:nvCxnSpPr>
            <p:cNvPr id="7" name="Straight Connector 6">
              <a:extLst>
                <a:ext uri="{FF2B5EF4-FFF2-40B4-BE49-F238E27FC236}">
                  <a16:creationId xmlns:a16="http://schemas.microsoft.com/office/drawing/2014/main" id="{4DD622C6-0951-45EE-9DDA-EEE7A047390E}"/>
                </a:ext>
              </a:extLst>
            </p:cNvPr>
            <p:cNvCxnSpPr>
              <a:cxnSpLocks/>
            </p:cNvCxnSpPr>
            <p:nvPr/>
          </p:nvCxnSpPr>
          <p:spPr>
            <a:xfrm flipH="1">
              <a:off x="10477041" y="6224530"/>
              <a:ext cx="1608464" cy="0"/>
            </a:xfrm>
            <a:prstGeom prst="line">
              <a:avLst/>
            </a:prstGeom>
            <a:ln w="285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5A98A70-0684-443E-BD91-171C2EDAA4EC}"/>
                </a:ext>
              </a:extLst>
            </p:cNvPr>
            <p:cNvCxnSpPr>
              <a:cxnSpLocks/>
            </p:cNvCxnSpPr>
            <p:nvPr/>
          </p:nvCxnSpPr>
          <p:spPr>
            <a:xfrm flipH="1">
              <a:off x="10477041" y="4791420"/>
              <a:ext cx="1608464" cy="0"/>
            </a:xfrm>
            <a:prstGeom prst="line">
              <a:avLst/>
            </a:prstGeom>
            <a:ln w="285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D2A2BA2-F290-41BE-A7B2-408722B9E82F}"/>
                </a:ext>
              </a:extLst>
            </p:cNvPr>
            <p:cNvCxnSpPr>
              <a:cxnSpLocks/>
            </p:cNvCxnSpPr>
            <p:nvPr/>
          </p:nvCxnSpPr>
          <p:spPr>
            <a:xfrm flipH="1">
              <a:off x="10928733" y="5985680"/>
              <a:ext cx="1156772" cy="0"/>
            </a:xfrm>
            <a:prstGeom prst="line">
              <a:avLst/>
            </a:prstGeom>
            <a:ln w="285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B045365-53A3-4DCC-8F3F-83A905D44584}"/>
                </a:ext>
              </a:extLst>
            </p:cNvPr>
            <p:cNvCxnSpPr>
              <a:cxnSpLocks/>
            </p:cNvCxnSpPr>
            <p:nvPr/>
          </p:nvCxnSpPr>
          <p:spPr>
            <a:xfrm flipH="1">
              <a:off x="10928733" y="5746828"/>
              <a:ext cx="1156772" cy="0"/>
            </a:xfrm>
            <a:prstGeom prst="line">
              <a:avLst/>
            </a:prstGeom>
            <a:ln w="285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E551834-E428-481D-AE5C-F05DAE780DA1}"/>
                </a:ext>
              </a:extLst>
            </p:cNvPr>
            <p:cNvCxnSpPr>
              <a:cxnSpLocks/>
            </p:cNvCxnSpPr>
            <p:nvPr/>
          </p:nvCxnSpPr>
          <p:spPr>
            <a:xfrm flipH="1">
              <a:off x="10477041" y="5507976"/>
              <a:ext cx="1608464" cy="0"/>
            </a:xfrm>
            <a:prstGeom prst="line">
              <a:avLst/>
            </a:prstGeom>
            <a:ln w="285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9CAECA5-3473-4BA8-A840-B75824F8746B}"/>
                </a:ext>
              </a:extLst>
            </p:cNvPr>
            <p:cNvCxnSpPr>
              <a:cxnSpLocks/>
            </p:cNvCxnSpPr>
            <p:nvPr/>
          </p:nvCxnSpPr>
          <p:spPr>
            <a:xfrm flipH="1">
              <a:off x="10928733" y="5269124"/>
              <a:ext cx="1156772" cy="0"/>
            </a:xfrm>
            <a:prstGeom prst="line">
              <a:avLst/>
            </a:prstGeom>
            <a:ln w="285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BCA24A6-C78A-42F8-A8F3-8A8B4985A10A}"/>
                </a:ext>
              </a:extLst>
            </p:cNvPr>
            <p:cNvCxnSpPr>
              <a:cxnSpLocks/>
            </p:cNvCxnSpPr>
            <p:nvPr/>
          </p:nvCxnSpPr>
          <p:spPr>
            <a:xfrm flipH="1">
              <a:off x="10928733" y="5030272"/>
              <a:ext cx="1156772" cy="0"/>
            </a:xfrm>
            <a:prstGeom prst="line">
              <a:avLst/>
            </a:prstGeom>
            <a:ln w="285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70AB4B6-CD4D-42EC-9BFD-D0EE2C2A6B96}"/>
                </a:ext>
              </a:extLst>
            </p:cNvPr>
            <p:cNvCxnSpPr>
              <a:cxnSpLocks/>
            </p:cNvCxnSpPr>
            <p:nvPr/>
          </p:nvCxnSpPr>
          <p:spPr>
            <a:xfrm flipH="1">
              <a:off x="10477041" y="3357392"/>
              <a:ext cx="1608464" cy="0"/>
            </a:xfrm>
            <a:prstGeom prst="line">
              <a:avLst/>
            </a:prstGeom>
            <a:ln w="285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D37B29A-E3FD-4319-977E-80D4878467BF}"/>
                </a:ext>
              </a:extLst>
            </p:cNvPr>
            <p:cNvCxnSpPr>
              <a:cxnSpLocks/>
            </p:cNvCxnSpPr>
            <p:nvPr/>
          </p:nvCxnSpPr>
          <p:spPr>
            <a:xfrm flipH="1">
              <a:off x="10928733" y="4551652"/>
              <a:ext cx="1156772" cy="0"/>
            </a:xfrm>
            <a:prstGeom prst="line">
              <a:avLst/>
            </a:prstGeom>
            <a:ln w="285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866C173-7280-4F9E-9551-AEB2B97ADDBC}"/>
                </a:ext>
              </a:extLst>
            </p:cNvPr>
            <p:cNvCxnSpPr>
              <a:cxnSpLocks/>
            </p:cNvCxnSpPr>
            <p:nvPr/>
          </p:nvCxnSpPr>
          <p:spPr>
            <a:xfrm flipH="1">
              <a:off x="10928733" y="4312800"/>
              <a:ext cx="1156772" cy="0"/>
            </a:xfrm>
            <a:prstGeom prst="line">
              <a:avLst/>
            </a:prstGeom>
            <a:ln w="285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924D166-E646-4496-AAD0-3B6EA8A91C86}"/>
                </a:ext>
              </a:extLst>
            </p:cNvPr>
            <p:cNvCxnSpPr>
              <a:cxnSpLocks/>
            </p:cNvCxnSpPr>
            <p:nvPr/>
          </p:nvCxnSpPr>
          <p:spPr>
            <a:xfrm flipH="1">
              <a:off x="10477041" y="4073948"/>
              <a:ext cx="1608464" cy="0"/>
            </a:xfrm>
            <a:prstGeom prst="line">
              <a:avLst/>
            </a:prstGeom>
            <a:ln w="285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E285F42-E53D-47BF-9782-41F1B161840E}"/>
                </a:ext>
              </a:extLst>
            </p:cNvPr>
            <p:cNvCxnSpPr>
              <a:cxnSpLocks/>
            </p:cNvCxnSpPr>
            <p:nvPr/>
          </p:nvCxnSpPr>
          <p:spPr>
            <a:xfrm flipH="1">
              <a:off x="10928733" y="3835096"/>
              <a:ext cx="1156772" cy="0"/>
            </a:xfrm>
            <a:prstGeom prst="line">
              <a:avLst/>
            </a:prstGeom>
            <a:ln w="285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3AD8F0C-65F5-4F92-AD7F-5B9618B2C865}"/>
                </a:ext>
              </a:extLst>
            </p:cNvPr>
            <p:cNvCxnSpPr>
              <a:cxnSpLocks/>
            </p:cNvCxnSpPr>
            <p:nvPr/>
          </p:nvCxnSpPr>
          <p:spPr>
            <a:xfrm flipH="1">
              <a:off x="10928733" y="3596244"/>
              <a:ext cx="1156772" cy="0"/>
            </a:xfrm>
            <a:prstGeom prst="line">
              <a:avLst/>
            </a:prstGeom>
            <a:ln w="285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grpSp>
      <p:sp>
        <p:nvSpPr>
          <p:cNvPr id="39" name="TextBox 38">
            <a:extLst>
              <a:ext uri="{FF2B5EF4-FFF2-40B4-BE49-F238E27FC236}">
                <a16:creationId xmlns:a16="http://schemas.microsoft.com/office/drawing/2014/main" id="{A78AE98E-9847-43E1-AC58-09CD7875C3DB}"/>
              </a:ext>
            </a:extLst>
          </p:cNvPr>
          <p:cNvSpPr txBox="1"/>
          <p:nvPr/>
        </p:nvSpPr>
        <p:spPr>
          <a:xfrm>
            <a:off x="1880233" y="6030623"/>
            <a:ext cx="2797970" cy="461665"/>
          </a:xfrm>
          <a:prstGeom prst="rect">
            <a:avLst/>
          </a:prstGeom>
          <a:noFill/>
          <a:ln>
            <a:noFill/>
          </a:ln>
        </p:spPr>
        <p:txBody>
          <a:bodyPr wrap="square" rtlCol="0">
            <a:spAutoFit/>
          </a:bodyPr>
          <a:lstStyle/>
          <a:p>
            <a:r>
              <a:rPr lang="pt-BR" sz="2400" dirty="0">
                <a:solidFill>
                  <a:schemeClr val="tx1">
                    <a:alpha val="30000"/>
                  </a:schemeClr>
                </a:solidFill>
              </a:rPr>
              <a:t>5 empresas</a:t>
            </a:r>
          </a:p>
        </p:txBody>
      </p:sp>
      <p:sp>
        <p:nvSpPr>
          <p:cNvPr id="40" name="TextBox 39">
            <a:extLst>
              <a:ext uri="{FF2B5EF4-FFF2-40B4-BE49-F238E27FC236}">
                <a16:creationId xmlns:a16="http://schemas.microsoft.com/office/drawing/2014/main" id="{4ECB0C16-B8A2-4A38-BA0C-C4453AD200D8}"/>
              </a:ext>
            </a:extLst>
          </p:cNvPr>
          <p:cNvSpPr txBox="1"/>
          <p:nvPr/>
        </p:nvSpPr>
        <p:spPr>
          <a:xfrm>
            <a:off x="1880233" y="4578294"/>
            <a:ext cx="2797970" cy="461665"/>
          </a:xfrm>
          <a:prstGeom prst="rect">
            <a:avLst/>
          </a:prstGeom>
          <a:noFill/>
          <a:ln>
            <a:noFill/>
          </a:ln>
        </p:spPr>
        <p:txBody>
          <a:bodyPr wrap="square" rtlCol="0">
            <a:spAutoFit/>
          </a:bodyPr>
          <a:lstStyle/>
          <a:p>
            <a:r>
              <a:rPr lang="pt-BR" sz="2400" dirty="0">
                <a:solidFill>
                  <a:schemeClr val="tx1">
                    <a:alpha val="30000"/>
                  </a:schemeClr>
                </a:solidFill>
              </a:rPr>
              <a:t>22 sistemas</a:t>
            </a:r>
          </a:p>
        </p:txBody>
      </p:sp>
      <p:sp>
        <p:nvSpPr>
          <p:cNvPr id="42" name="TextBox 41">
            <a:extLst>
              <a:ext uri="{FF2B5EF4-FFF2-40B4-BE49-F238E27FC236}">
                <a16:creationId xmlns:a16="http://schemas.microsoft.com/office/drawing/2014/main" id="{FED4FBDC-7185-4F75-8686-F046035617D3}"/>
              </a:ext>
            </a:extLst>
          </p:cNvPr>
          <p:cNvSpPr txBox="1"/>
          <p:nvPr/>
        </p:nvSpPr>
        <p:spPr>
          <a:xfrm>
            <a:off x="1880233" y="3871516"/>
            <a:ext cx="4177770" cy="461665"/>
          </a:xfrm>
          <a:prstGeom prst="rect">
            <a:avLst/>
          </a:prstGeom>
          <a:noFill/>
          <a:ln>
            <a:noFill/>
          </a:ln>
        </p:spPr>
        <p:txBody>
          <a:bodyPr wrap="square" rtlCol="0">
            <a:spAutoFit/>
          </a:bodyPr>
          <a:lstStyle/>
          <a:p>
            <a:r>
              <a:rPr lang="pt-BR" sz="2400" dirty="0">
                <a:solidFill>
                  <a:schemeClr val="tx1">
                    <a:alpha val="30000"/>
                  </a:schemeClr>
                </a:solidFill>
              </a:rPr>
              <a:t>≈ 30 mil </a:t>
            </a:r>
            <a:r>
              <a:rPr lang="pt-BR" sz="2400" dirty="0" err="1">
                <a:solidFill>
                  <a:schemeClr val="tx1">
                    <a:alpha val="30000"/>
                  </a:schemeClr>
                </a:solidFill>
              </a:rPr>
              <a:t>requests</a:t>
            </a:r>
            <a:r>
              <a:rPr lang="pt-BR" sz="2400" dirty="0">
                <a:solidFill>
                  <a:schemeClr val="tx1">
                    <a:alpha val="30000"/>
                  </a:schemeClr>
                </a:solidFill>
              </a:rPr>
              <a:t> mês</a:t>
            </a:r>
          </a:p>
        </p:txBody>
      </p:sp>
      <p:sp>
        <p:nvSpPr>
          <p:cNvPr id="43" name="TextBox 42">
            <a:extLst>
              <a:ext uri="{FF2B5EF4-FFF2-40B4-BE49-F238E27FC236}">
                <a16:creationId xmlns:a16="http://schemas.microsoft.com/office/drawing/2014/main" id="{1389A55C-6C38-4178-BDF8-45BBD485D926}"/>
              </a:ext>
            </a:extLst>
          </p:cNvPr>
          <p:cNvSpPr txBox="1"/>
          <p:nvPr/>
        </p:nvSpPr>
        <p:spPr>
          <a:xfrm>
            <a:off x="1880233" y="3117691"/>
            <a:ext cx="4177770" cy="461665"/>
          </a:xfrm>
          <a:prstGeom prst="rect">
            <a:avLst/>
          </a:prstGeom>
          <a:noFill/>
          <a:ln>
            <a:noFill/>
          </a:ln>
        </p:spPr>
        <p:txBody>
          <a:bodyPr wrap="square" rtlCol="0">
            <a:spAutoFit/>
          </a:bodyPr>
          <a:lstStyle/>
          <a:p>
            <a:r>
              <a:rPr lang="pt-BR" sz="2400" dirty="0">
                <a:solidFill>
                  <a:schemeClr val="tx1">
                    <a:alpha val="30000"/>
                  </a:schemeClr>
                </a:solidFill>
              </a:rPr>
              <a:t>aumento 40%</a:t>
            </a:r>
          </a:p>
        </p:txBody>
      </p:sp>
      <p:sp>
        <p:nvSpPr>
          <p:cNvPr id="45" name="TextBox 44">
            <a:extLst>
              <a:ext uri="{FF2B5EF4-FFF2-40B4-BE49-F238E27FC236}">
                <a16:creationId xmlns:a16="http://schemas.microsoft.com/office/drawing/2014/main" id="{EBE55EC2-BB8C-42BC-8F74-D9CCC40D4D52}"/>
              </a:ext>
            </a:extLst>
          </p:cNvPr>
          <p:cNvSpPr txBox="1"/>
          <p:nvPr/>
        </p:nvSpPr>
        <p:spPr>
          <a:xfrm>
            <a:off x="235586" y="2819023"/>
            <a:ext cx="1192955" cy="523220"/>
          </a:xfrm>
          <a:prstGeom prst="rect">
            <a:avLst/>
          </a:prstGeom>
          <a:noFill/>
          <a:ln>
            <a:noFill/>
          </a:ln>
        </p:spPr>
        <p:txBody>
          <a:bodyPr wrap="none" rtlCol="0">
            <a:spAutoFit/>
          </a:bodyPr>
          <a:lstStyle/>
          <a:p>
            <a:r>
              <a:rPr lang="pt-BR" sz="2800" dirty="0">
                <a:solidFill>
                  <a:schemeClr val="tx1">
                    <a:alpha val="30000"/>
                  </a:schemeClr>
                </a:solidFill>
                <a:latin typeface="Arial Rounded MT Bold" panose="020F0704030504030204" pitchFamily="34" charset="0"/>
              </a:rPr>
              <a:t>Antes</a:t>
            </a:r>
          </a:p>
        </p:txBody>
      </p:sp>
      <p:sp>
        <p:nvSpPr>
          <p:cNvPr id="54" name="TextBox 53">
            <a:extLst>
              <a:ext uri="{FF2B5EF4-FFF2-40B4-BE49-F238E27FC236}">
                <a16:creationId xmlns:a16="http://schemas.microsoft.com/office/drawing/2014/main" id="{668215EF-8962-47AE-A2E1-AC3D8FDA382F}"/>
              </a:ext>
            </a:extLst>
          </p:cNvPr>
          <p:cNvSpPr txBox="1"/>
          <p:nvPr/>
        </p:nvSpPr>
        <p:spPr>
          <a:xfrm>
            <a:off x="10704279" y="2765248"/>
            <a:ext cx="1391791" cy="523220"/>
          </a:xfrm>
          <a:prstGeom prst="rect">
            <a:avLst/>
          </a:prstGeom>
          <a:noFill/>
        </p:spPr>
        <p:txBody>
          <a:bodyPr wrap="none" rtlCol="0">
            <a:spAutoFit/>
          </a:bodyPr>
          <a:lstStyle/>
          <a:p>
            <a:r>
              <a:rPr lang="pt-BR" sz="2800" dirty="0">
                <a:latin typeface="Arial Rounded MT Bold" panose="020F0704030504030204" pitchFamily="34" charset="0"/>
              </a:rPr>
              <a:t>Depois</a:t>
            </a:r>
          </a:p>
        </p:txBody>
      </p:sp>
    </p:spTree>
    <p:extLst>
      <p:ext uri="{BB962C8B-B14F-4D97-AF65-F5344CB8AC3E}">
        <p14:creationId xmlns:p14="http://schemas.microsoft.com/office/powerpoint/2010/main" val="870934362"/>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122" name="Picture 2" descr="Related image">
            <a:extLst>
              <a:ext uri="{FF2B5EF4-FFF2-40B4-BE49-F238E27FC236}">
                <a16:creationId xmlns:a16="http://schemas.microsoft.com/office/drawing/2014/main" id="{AA8197B8-45E9-4875-95C9-D5247EB95C9D}"/>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365" r="5857" b="-1"/>
          <a:stretch/>
        </p:blipFill>
        <p:spPr bwMode="auto">
          <a:xfrm>
            <a:off x="20" y="0"/>
            <a:ext cx="12191980" cy="685799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azure function">
            <a:extLst>
              <a:ext uri="{FF2B5EF4-FFF2-40B4-BE49-F238E27FC236}">
                <a16:creationId xmlns:a16="http://schemas.microsoft.com/office/drawing/2014/main" id="{221D09D1-DB0C-43A8-8F1F-A40110E219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77575" y="5761165"/>
            <a:ext cx="1009650" cy="100965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0A223D1-4439-451C-993A-91A3371C2CDE}"/>
              </a:ext>
            </a:extLst>
          </p:cNvPr>
          <p:cNvSpPr txBox="1"/>
          <p:nvPr/>
        </p:nvSpPr>
        <p:spPr>
          <a:xfrm>
            <a:off x="5048250" y="5656390"/>
            <a:ext cx="6029325" cy="1200329"/>
          </a:xfrm>
          <a:prstGeom prst="rect">
            <a:avLst/>
          </a:prstGeom>
          <a:noFill/>
        </p:spPr>
        <p:txBody>
          <a:bodyPr wrap="square" rtlCol="0">
            <a:spAutoFit/>
          </a:bodyPr>
          <a:lstStyle/>
          <a:p>
            <a:pPr algn="r"/>
            <a:r>
              <a:rPr lang="pt-BR" sz="2400" dirty="0"/>
              <a:t>@</a:t>
            </a:r>
            <a:r>
              <a:rPr lang="pt-BR" sz="2400" dirty="0" err="1"/>
              <a:t>ggibran</a:t>
            </a:r>
            <a:endParaRPr lang="pt-BR" sz="2400" dirty="0"/>
          </a:p>
          <a:p>
            <a:pPr algn="r"/>
            <a:r>
              <a:rPr lang="pt-BR" sz="2400" dirty="0">
                <a:hlinkClick r:id="rId4">
                  <a:extLst>
                    <a:ext uri="{A12FA001-AC4F-418D-AE19-62706E023703}">
                      <ahyp:hlinkClr xmlns:ahyp="http://schemas.microsoft.com/office/drawing/2018/hyperlinkcolor" val="tx"/>
                    </a:ext>
                  </a:extLst>
                </a:hlinkClick>
              </a:rPr>
              <a:t>https://github.com/gibran</a:t>
            </a:r>
            <a:endParaRPr lang="pt-BR" sz="2400" dirty="0"/>
          </a:p>
          <a:p>
            <a:pPr algn="r"/>
            <a:r>
              <a:rPr lang="pt-BR" sz="2400" dirty="0">
                <a:hlinkClick r:id="rId5">
                  <a:extLst>
                    <a:ext uri="{A12FA001-AC4F-418D-AE19-62706E023703}">
                      <ahyp:hlinkClr xmlns:ahyp="http://schemas.microsoft.com/office/drawing/2018/hyperlinkcolor" val="tx"/>
                    </a:ext>
                  </a:extLst>
                </a:hlinkClick>
              </a:rPr>
              <a:t>https://www.linkedin.com/in/gibransilva/</a:t>
            </a:r>
            <a:endParaRPr lang="pt-BR" sz="2400" dirty="0"/>
          </a:p>
        </p:txBody>
      </p:sp>
      <p:sp>
        <p:nvSpPr>
          <p:cNvPr id="10" name="TextBox 9">
            <a:extLst>
              <a:ext uri="{FF2B5EF4-FFF2-40B4-BE49-F238E27FC236}">
                <a16:creationId xmlns:a16="http://schemas.microsoft.com/office/drawing/2014/main" id="{D77199FA-31F3-4D38-868E-BEA02185C9F3}"/>
              </a:ext>
            </a:extLst>
          </p:cNvPr>
          <p:cNvSpPr txBox="1"/>
          <p:nvPr/>
        </p:nvSpPr>
        <p:spPr>
          <a:xfrm>
            <a:off x="104775" y="5656390"/>
            <a:ext cx="4707892" cy="1015663"/>
          </a:xfrm>
          <a:prstGeom prst="rect">
            <a:avLst/>
          </a:prstGeom>
          <a:noFill/>
        </p:spPr>
        <p:txBody>
          <a:bodyPr wrap="none" rtlCol="0">
            <a:spAutoFit/>
          </a:bodyPr>
          <a:lstStyle/>
          <a:p>
            <a:r>
              <a:rPr lang="pt-BR" sz="6000" dirty="0">
                <a:latin typeface="Arial Rounded MT Bold" panose="020F0704030504030204" pitchFamily="34" charset="0"/>
              </a:rPr>
              <a:t>OBRIGADO!</a:t>
            </a:r>
          </a:p>
        </p:txBody>
      </p:sp>
      <p:sp>
        <p:nvSpPr>
          <p:cNvPr id="4" name="TextBox 3">
            <a:extLst>
              <a:ext uri="{FF2B5EF4-FFF2-40B4-BE49-F238E27FC236}">
                <a16:creationId xmlns:a16="http://schemas.microsoft.com/office/drawing/2014/main" id="{5054E6BA-78CC-413E-A047-BD2DD6B886EC}"/>
              </a:ext>
            </a:extLst>
          </p:cNvPr>
          <p:cNvSpPr txBox="1"/>
          <p:nvPr/>
        </p:nvSpPr>
        <p:spPr>
          <a:xfrm>
            <a:off x="1408340" y="2341283"/>
            <a:ext cx="5696997" cy="1200329"/>
          </a:xfrm>
          <a:prstGeom prst="rect">
            <a:avLst/>
          </a:prstGeom>
          <a:noFill/>
        </p:spPr>
        <p:txBody>
          <a:bodyPr wrap="square" rtlCol="0">
            <a:spAutoFit/>
          </a:bodyPr>
          <a:lstStyle/>
          <a:p>
            <a:r>
              <a:rPr lang="en-US" sz="4400" dirty="0" err="1">
                <a:latin typeface="Arial Rounded MT Bold" panose="020F0704030504030204" pitchFamily="34" charset="0"/>
              </a:rPr>
              <a:t>Seja</a:t>
            </a:r>
            <a:r>
              <a:rPr lang="en-US" sz="4400" dirty="0">
                <a:solidFill>
                  <a:srgbClr val="FFC000"/>
                </a:solidFill>
                <a:latin typeface="Lucida Handwriting" panose="03010101010101010101" pitchFamily="66" charset="0"/>
              </a:rPr>
              <a:t> </a:t>
            </a:r>
            <a:r>
              <a:rPr lang="en-US" sz="7200" dirty="0" err="1">
                <a:solidFill>
                  <a:srgbClr val="FFC000"/>
                </a:solidFill>
                <a:latin typeface="Lucida Handwriting" panose="03010101010101010101" pitchFamily="66" charset="0"/>
              </a:rPr>
              <a:t>Flexível</a:t>
            </a:r>
            <a:endParaRPr lang="pt-BR" sz="7200" dirty="0">
              <a:solidFill>
                <a:srgbClr val="FFC000"/>
              </a:solidFill>
              <a:latin typeface="Lucida Handwriting" panose="03010101010101010101" pitchFamily="66" charset="0"/>
            </a:endParaRPr>
          </a:p>
        </p:txBody>
      </p:sp>
      <p:pic>
        <p:nvPicPr>
          <p:cNvPr id="12" name="Imagem 3">
            <a:extLst>
              <a:ext uri="{FF2B5EF4-FFF2-40B4-BE49-F238E27FC236}">
                <a16:creationId xmlns:a16="http://schemas.microsoft.com/office/drawing/2014/main" id="{D9D9F476-7944-45C8-A3AF-39C3C84806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49762" y="-187388"/>
            <a:ext cx="4648278" cy="2061029"/>
          </a:xfrm>
          <a:prstGeom prst="rect">
            <a:avLst/>
          </a:prstGeom>
        </p:spPr>
      </p:pic>
      <p:sp>
        <p:nvSpPr>
          <p:cNvPr id="13" name="Title 1">
            <a:extLst>
              <a:ext uri="{FF2B5EF4-FFF2-40B4-BE49-F238E27FC236}">
                <a16:creationId xmlns:a16="http://schemas.microsoft.com/office/drawing/2014/main" id="{1ABDF131-32C2-4FFA-85FD-2D7C96C0945F}"/>
              </a:ext>
            </a:extLst>
          </p:cNvPr>
          <p:cNvSpPr txBox="1">
            <a:spLocks/>
          </p:cNvSpPr>
          <p:nvPr/>
        </p:nvSpPr>
        <p:spPr>
          <a:xfrm>
            <a:off x="4256839" y="3207285"/>
            <a:ext cx="6563932" cy="10156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Arial Rounded MT Bold" panose="020F0704030504030204" pitchFamily="34" charset="0"/>
                <a:ea typeface="+mj-ea"/>
                <a:cs typeface="+mj-cs"/>
              </a:defRPr>
            </a:lvl1pPr>
          </a:lstStyle>
          <a:p>
            <a:r>
              <a:rPr lang="en-US" sz="6000" dirty="0">
                <a:solidFill>
                  <a:srgbClr val="FFFFFF"/>
                </a:solidFill>
              </a:rPr>
              <a:t>com </a:t>
            </a:r>
            <a:r>
              <a:rPr lang="en-US" sz="6000" dirty="0">
                <a:solidFill>
                  <a:srgbClr val="FFFF00"/>
                </a:solidFill>
              </a:rPr>
              <a:t>serverless</a:t>
            </a:r>
          </a:p>
        </p:txBody>
      </p:sp>
    </p:spTree>
    <p:extLst>
      <p:ext uri="{BB962C8B-B14F-4D97-AF65-F5344CB8AC3E}">
        <p14:creationId xmlns:p14="http://schemas.microsoft.com/office/powerpoint/2010/main" val="457219757"/>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345</TotalTime>
  <Words>2350</Words>
  <Application>Microsoft Office PowerPoint</Application>
  <PresentationFormat>Widescreen</PresentationFormat>
  <Paragraphs>293</Paragraphs>
  <Slides>39</Slides>
  <Notes>30</Notes>
  <HiddenSlides>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Arial Rounded MT Bold</vt:lpstr>
      <vt:lpstr>Calibri</vt:lpstr>
      <vt:lpstr>Calibri Light</vt:lpstr>
      <vt:lpstr>Lucida Handwriting</vt:lpstr>
      <vt:lpstr>Verdana</vt:lpstr>
      <vt:lpstr>Office Theme</vt:lpstr>
      <vt:lpstr>Flexbilizando pagamentos com uma abordagem em serverless</vt:lpstr>
      <vt:lpstr>PowerPoint Presentation</vt:lpstr>
      <vt:lpstr>Quem aqui já trabalhou ou teve que integrar com meios de pagamento?</vt:lpstr>
      <vt:lpstr>PowerPoint Presentation</vt:lpstr>
      <vt:lpstr>Vamos começar a nossa caminhada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Quem conhece ou já trabalhou?</vt:lpstr>
      <vt:lpstr>PowerPoint Presentation</vt:lpstr>
      <vt:lpstr>PowerPoint Presentation</vt:lpstr>
      <vt:lpstr>Qual é a sua função? Para o quê você foi contratado?</vt:lpstr>
      <vt:lpstr>Tech Stack</vt:lpstr>
      <vt:lpstr>Serviço de negócio</vt:lpstr>
      <vt:lpstr>Serviço de negócio</vt:lpstr>
      <vt:lpstr>Núcleo Pagamento</vt:lpstr>
      <vt:lpstr>Gateway Pagamento</vt:lpstr>
      <vt:lpstr>Núcleo Cartão</vt:lpstr>
      <vt:lpstr>Gateway Pagamento</vt:lpstr>
      <vt:lpstr>Gateway Pagamento</vt:lpstr>
      <vt:lpstr>Gateway Pagamento</vt:lpstr>
      <vt:lpstr>Gateway Pagamento</vt:lpstr>
      <vt:lpstr>Fazendo uma transação de pagamento com cartão</vt:lpstr>
      <vt:lpstr>Fazendo uma transação de pagamento com boleto</vt:lpstr>
      <vt:lpstr>PowerPoint Presentation</vt:lpstr>
      <vt:lpstr>PowerPoint Presentation</vt:lpstr>
      <vt:lpstr>Pedras no caminho</vt:lpstr>
      <vt:lpstr>PowerPoint Presentation</vt:lpstr>
      <vt:lpstr>Gaste tempo para entender o problema</vt:lpstr>
      <vt:lpstr>Trabalhe de forma simples</vt:lpstr>
      <vt:lpstr>Erros acontecem, busque aprender rapidamente.</vt:lpstr>
      <vt:lpstr>Colheita</vt:lpstr>
      <vt:lpstr>Colheita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Flexbilizando pagamentos com uma abordagem em serverless</dc:title>
  <dc:creator>Gibran Silva</dc:creator>
  <cp:lastModifiedBy>Gibran Silva</cp:lastModifiedBy>
  <cp:revision>5</cp:revision>
  <dcterms:created xsi:type="dcterms:W3CDTF">2019-06-15T12:29:35Z</dcterms:created>
  <dcterms:modified xsi:type="dcterms:W3CDTF">2019-06-15T18:42:22Z</dcterms:modified>
</cp:coreProperties>
</file>